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2" r:id="rId5"/>
    <p:sldMasterId id="2147483693" r:id="rId6"/>
    <p:sldMasterId id="2147483694" r:id="rId7"/>
    <p:sldMasterId id="2147483695"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Lst>
  <p:sldSz cy="10058400" cx="7772400"/>
  <p:notesSz cx="6858000" cy="9144000"/>
  <p:embeddedFontLst>
    <p:embeddedFont>
      <p:font typeface="Halant"/>
      <p:regular r:id="rId21"/>
      <p:bold r:id="rId22"/>
    </p:embeddedFont>
    <p:embeddedFont>
      <p:font typeface="Inter SemiBold"/>
      <p:regular r:id="rId23"/>
      <p:bold r:id="rId24"/>
      <p:italic r:id="rId25"/>
      <p:boldItalic r:id="rId26"/>
    </p:embeddedFont>
    <p:embeddedFont>
      <p:font typeface="Inter"/>
      <p:regular r:id="rId27"/>
      <p:bold r:id="rId28"/>
      <p:italic r:id="rId29"/>
      <p:boldItalic r:id="rId30"/>
    </p:embeddedFont>
    <p:embeddedFont>
      <p:font typeface="Plus Jakarta Sans"/>
      <p:regular r:id="rId31"/>
      <p:bold r:id="rId32"/>
      <p:italic r:id="rId33"/>
      <p:boldItalic r:id="rId34"/>
    </p:embeddedFont>
    <p:embeddedFont>
      <p:font typeface="Plus Jakarta Sans Medium"/>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5969327-0AFE-4F6A-869B-2B31D4D79CE8}">
  <a:tblStyle styleId="{E5969327-0AFE-4F6A-869B-2B31D4D79CE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CA2F58C-E747-484C-A1AF-E65ECDA06B0E}"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1.xml"/><Relationship Id="rId22" Type="http://schemas.openxmlformats.org/officeDocument/2006/relationships/font" Target="fonts/Halant-bold.fntdata"/><Relationship Id="rId21" Type="http://schemas.openxmlformats.org/officeDocument/2006/relationships/font" Target="fonts/Halant-regular.fntdata"/><Relationship Id="rId24" Type="http://schemas.openxmlformats.org/officeDocument/2006/relationships/font" Target="fonts/InterSemiBold-bold.fntdata"/><Relationship Id="rId23" Type="http://schemas.openxmlformats.org/officeDocument/2006/relationships/font" Target="fonts/InterSemiBold-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notesMaster" Target="notesMasters/notesMaster1.xml"/><Relationship Id="rId26" Type="http://schemas.openxmlformats.org/officeDocument/2006/relationships/font" Target="fonts/InterSemiBold-boldItalic.fntdata"/><Relationship Id="rId25" Type="http://schemas.openxmlformats.org/officeDocument/2006/relationships/font" Target="fonts/InterSemiBold-italic.fntdata"/><Relationship Id="rId28" Type="http://schemas.openxmlformats.org/officeDocument/2006/relationships/font" Target="fonts/Inter-bold.fntdata"/><Relationship Id="rId27" Type="http://schemas.openxmlformats.org/officeDocument/2006/relationships/font" Target="fonts/Inter-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Inter-italic.fntdata"/><Relationship Id="rId7" Type="http://schemas.openxmlformats.org/officeDocument/2006/relationships/slideMaster" Target="slideMasters/slideMaster3.xml"/><Relationship Id="rId8" Type="http://schemas.openxmlformats.org/officeDocument/2006/relationships/slideMaster" Target="slideMasters/slideMaster4.xml"/><Relationship Id="rId31" Type="http://schemas.openxmlformats.org/officeDocument/2006/relationships/font" Target="fonts/PlusJakartaSans-regular.fntdata"/><Relationship Id="rId30" Type="http://schemas.openxmlformats.org/officeDocument/2006/relationships/font" Target="fonts/Inter-boldItalic.fntdata"/><Relationship Id="rId11" Type="http://schemas.openxmlformats.org/officeDocument/2006/relationships/slide" Target="slides/slide2.xml"/><Relationship Id="rId33" Type="http://schemas.openxmlformats.org/officeDocument/2006/relationships/font" Target="fonts/PlusJakartaSans-italic.fntdata"/><Relationship Id="rId10" Type="http://schemas.openxmlformats.org/officeDocument/2006/relationships/slide" Target="slides/slide1.xml"/><Relationship Id="rId32" Type="http://schemas.openxmlformats.org/officeDocument/2006/relationships/font" Target="fonts/PlusJakartaSans-bold.fntdata"/><Relationship Id="rId13" Type="http://schemas.openxmlformats.org/officeDocument/2006/relationships/slide" Target="slides/slide4.xml"/><Relationship Id="rId35" Type="http://schemas.openxmlformats.org/officeDocument/2006/relationships/font" Target="fonts/PlusJakartaSansMedium-regular.fntdata"/><Relationship Id="rId12" Type="http://schemas.openxmlformats.org/officeDocument/2006/relationships/slide" Target="slides/slide3.xml"/><Relationship Id="rId34" Type="http://schemas.openxmlformats.org/officeDocument/2006/relationships/font" Target="fonts/PlusJakartaSans-boldItalic.fntdata"/><Relationship Id="rId15" Type="http://schemas.openxmlformats.org/officeDocument/2006/relationships/slide" Target="slides/slide6.xml"/><Relationship Id="rId37" Type="http://schemas.openxmlformats.org/officeDocument/2006/relationships/font" Target="fonts/PlusJakartaSansMedium-italic.fntdata"/><Relationship Id="rId14" Type="http://schemas.openxmlformats.org/officeDocument/2006/relationships/slide" Target="slides/slide5.xml"/><Relationship Id="rId36" Type="http://schemas.openxmlformats.org/officeDocument/2006/relationships/font" Target="fonts/PlusJakartaSansMedium-bold.fntdata"/><Relationship Id="rId17" Type="http://schemas.openxmlformats.org/officeDocument/2006/relationships/slide" Target="slides/slide8.xml"/><Relationship Id="rId16" Type="http://schemas.openxmlformats.org/officeDocument/2006/relationships/slide" Target="slides/slide7.xml"/><Relationship Id="rId38" Type="http://schemas.openxmlformats.org/officeDocument/2006/relationships/font" Target="fonts/PlusJakartaSansMedium-boldItalic.fntdata"/><Relationship Id="rId19" Type="http://schemas.openxmlformats.org/officeDocument/2006/relationships/slide" Target="slides/slide10.xml"/><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218360fa1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3218360fa1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371802b7c0c_0_13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371802b7c0c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371802b7c0c_0_13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371802b7c0c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218360fa1f_0_26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218360fa1f_0_2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218360fa1f_0_37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3218360fa1f_0_3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71802b7c0c_0_9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71802b7c0c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71802b7c0c_0_11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371802b7c0c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71802b7c0c_0_1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71802b7c0c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218360fa1f_0_13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218360fa1f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3218360fa1f_0_29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3218360fa1f_0_2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3218360fa1f_0_44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3218360fa1f_0_4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01" name="Google Shape;101;p26"/>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02" name="Google Shape;102;p2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05" name="Google Shape;105;p2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08" name="Google Shape;108;p28"/>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09" name="Google Shape;109;p2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2" name="Google Shape;112;p29"/>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3" name="Google Shape;113;p29"/>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4" name="Google Shape;114;p2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7" name="Google Shape;117;p3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20" name="Google Shape;120;p31"/>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21" name="Google Shape;121;p3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24" name="Google Shape;124;p3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28" name="Google Shape;128;p33"/>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29" name="Google Shape;129;p33"/>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30" name="Google Shape;130;p3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33" name="Google Shape;133;p3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36" name="Google Shape;136;p35"/>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37" name="Google Shape;137;p3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4" name="Shape 144"/>
        <p:cNvGrpSpPr/>
        <p:nvPr/>
      </p:nvGrpSpPr>
      <p:grpSpPr>
        <a:xfrm>
          <a:off x="0" y="0"/>
          <a:ext cx="0" cy="0"/>
          <a:chOff x="0" y="0"/>
          <a:chExt cx="0" cy="0"/>
        </a:xfrm>
      </p:grpSpPr>
      <p:sp>
        <p:nvSpPr>
          <p:cNvPr id="145" name="Google Shape;145;p38"/>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46" name="Google Shape;146;p38"/>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47" name="Google Shape;147;p3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8" name="Shape 148"/>
        <p:cNvGrpSpPr/>
        <p:nvPr/>
      </p:nvGrpSpPr>
      <p:grpSpPr>
        <a:xfrm>
          <a:off x="0" y="0"/>
          <a:ext cx="0" cy="0"/>
          <a:chOff x="0" y="0"/>
          <a:chExt cx="0" cy="0"/>
        </a:xfrm>
      </p:grpSpPr>
      <p:sp>
        <p:nvSpPr>
          <p:cNvPr id="149" name="Google Shape;149;p39"/>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0" name="Google Shape;150;p3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1" name="Shape 151"/>
        <p:cNvGrpSpPr/>
        <p:nvPr/>
      </p:nvGrpSpPr>
      <p:grpSpPr>
        <a:xfrm>
          <a:off x="0" y="0"/>
          <a:ext cx="0" cy="0"/>
          <a:chOff x="0" y="0"/>
          <a:chExt cx="0" cy="0"/>
        </a:xfrm>
      </p:grpSpPr>
      <p:sp>
        <p:nvSpPr>
          <p:cNvPr id="152" name="Google Shape;152;p4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53" name="Google Shape;153;p40"/>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54" name="Google Shape;154;p4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55" name="Shape 155"/>
        <p:cNvGrpSpPr/>
        <p:nvPr/>
      </p:nvGrpSpPr>
      <p:grpSpPr>
        <a:xfrm>
          <a:off x="0" y="0"/>
          <a:ext cx="0" cy="0"/>
          <a:chOff x="0" y="0"/>
          <a:chExt cx="0" cy="0"/>
        </a:xfrm>
      </p:grpSpPr>
      <p:sp>
        <p:nvSpPr>
          <p:cNvPr id="156" name="Google Shape;156;p41"/>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57" name="Google Shape;157;p41"/>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58" name="Google Shape;158;p41"/>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59" name="Google Shape;159;p4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0" name="Shape 160"/>
        <p:cNvGrpSpPr/>
        <p:nvPr/>
      </p:nvGrpSpPr>
      <p:grpSpPr>
        <a:xfrm>
          <a:off x="0" y="0"/>
          <a:ext cx="0" cy="0"/>
          <a:chOff x="0" y="0"/>
          <a:chExt cx="0" cy="0"/>
        </a:xfrm>
      </p:grpSpPr>
      <p:sp>
        <p:nvSpPr>
          <p:cNvPr id="161" name="Google Shape;161;p42"/>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62" name="Google Shape;162;p4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3" name="Shape 163"/>
        <p:cNvGrpSpPr/>
        <p:nvPr/>
      </p:nvGrpSpPr>
      <p:grpSpPr>
        <a:xfrm>
          <a:off x="0" y="0"/>
          <a:ext cx="0" cy="0"/>
          <a:chOff x="0" y="0"/>
          <a:chExt cx="0" cy="0"/>
        </a:xfrm>
      </p:grpSpPr>
      <p:sp>
        <p:nvSpPr>
          <p:cNvPr id="164" name="Google Shape;164;p43"/>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65" name="Google Shape;165;p43"/>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66" name="Google Shape;166;p4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67" name="Shape 167"/>
        <p:cNvGrpSpPr/>
        <p:nvPr/>
      </p:nvGrpSpPr>
      <p:grpSpPr>
        <a:xfrm>
          <a:off x="0" y="0"/>
          <a:ext cx="0" cy="0"/>
          <a:chOff x="0" y="0"/>
          <a:chExt cx="0" cy="0"/>
        </a:xfrm>
      </p:grpSpPr>
      <p:sp>
        <p:nvSpPr>
          <p:cNvPr id="168" name="Google Shape;168;p44"/>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69" name="Google Shape;169;p4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70" name="Shape 170"/>
        <p:cNvGrpSpPr/>
        <p:nvPr/>
      </p:nvGrpSpPr>
      <p:grpSpPr>
        <a:xfrm>
          <a:off x="0" y="0"/>
          <a:ext cx="0" cy="0"/>
          <a:chOff x="0" y="0"/>
          <a:chExt cx="0" cy="0"/>
        </a:xfrm>
      </p:grpSpPr>
      <p:sp>
        <p:nvSpPr>
          <p:cNvPr id="171" name="Google Shape;171;p45"/>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72" name="Google Shape;172;p45"/>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73" name="Google Shape;173;p45"/>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74" name="Google Shape;174;p45"/>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75" name="Google Shape;175;p4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6" name="Shape 176"/>
        <p:cNvGrpSpPr/>
        <p:nvPr/>
      </p:nvGrpSpPr>
      <p:grpSpPr>
        <a:xfrm>
          <a:off x="0" y="0"/>
          <a:ext cx="0" cy="0"/>
          <a:chOff x="0" y="0"/>
          <a:chExt cx="0" cy="0"/>
        </a:xfrm>
      </p:grpSpPr>
      <p:sp>
        <p:nvSpPr>
          <p:cNvPr id="177" name="Google Shape;177;p46"/>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78" name="Google Shape;178;p4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79" name="Shape 179"/>
        <p:cNvGrpSpPr/>
        <p:nvPr/>
      </p:nvGrpSpPr>
      <p:grpSpPr>
        <a:xfrm>
          <a:off x="0" y="0"/>
          <a:ext cx="0" cy="0"/>
          <a:chOff x="0" y="0"/>
          <a:chExt cx="0" cy="0"/>
        </a:xfrm>
      </p:grpSpPr>
      <p:sp>
        <p:nvSpPr>
          <p:cNvPr id="180" name="Google Shape;180;p47"/>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81" name="Google Shape;181;p47"/>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82" name="Google Shape;182;p4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3" name="Shape 183"/>
        <p:cNvGrpSpPr/>
        <p:nvPr/>
      </p:nvGrpSpPr>
      <p:grpSpPr>
        <a:xfrm>
          <a:off x="0" y="0"/>
          <a:ext cx="0" cy="0"/>
          <a:chOff x="0" y="0"/>
          <a:chExt cx="0" cy="0"/>
        </a:xfrm>
      </p:grpSpPr>
      <p:sp>
        <p:nvSpPr>
          <p:cNvPr id="184" name="Google Shape;184;p4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4.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2" Type="http://schemas.openxmlformats.org/officeDocument/2006/relationships/theme" Target="../theme/theme2.xml"/><Relationship Id="rId9" Type="http://schemas.openxmlformats.org/officeDocument/2006/relationships/slideLayout" Target="../slideLayouts/slideLayout42.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97" name="Google Shape;97;p25"/>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98" name="Google Shape;98;p25"/>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40" name="Shape 140"/>
        <p:cNvGrpSpPr/>
        <p:nvPr/>
      </p:nvGrpSpPr>
      <p:grpSpPr>
        <a:xfrm>
          <a:off x="0" y="0"/>
          <a:ext cx="0" cy="0"/>
          <a:chOff x="0" y="0"/>
          <a:chExt cx="0" cy="0"/>
        </a:xfrm>
      </p:grpSpPr>
      <p:sp>
        <p:nvSpPr>
          <p:cNvPr id="141" name="Google Shape;141;p37"/>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142" name="Google Shape;142;p37"/>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143" name="Google Shape;143;p37"/>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5.png"/><Relationship Id="rId5"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8" name="Shape 188"/>
        <p:cNvGrpSpPr/>
        <p:nvPr/>
      </p:nvGrpSpPr>
      <p:grpSpPr>
        <a:xfrm>
          <a:off x="0" y="0"/>
          <a:ext cx="0" cy="0"/>
          <a:chOff x="0" y="0"/>
          <a:chExt cx="0" cy="0"/>
        </a:xfrm>
      </p:grpSpPr>
      <p:cxnSp>
        <p:nvCxnSpPr>
          <p:cNvPr id="189" name="Google Shape;189;p49"/>
          <p:cNvCxnSpPr>
            <a:endCxn id="190" idx="1"/>
          </p:cNvCxnSpPr>
          <p:nvPr/>
        </p:nvCxnSpPr>
        <p:spPr>
          <a:xfrm>
            <a:off x="2181150" y="5177825"/>
            <a:ext cx="3211500" cy="385200"/>
          </a:xfrm>
          <a:prstGeom prst="straightConnector1">
            <a:avLst/>
          </a:prstGeom>
          <a:noFill/>
          <a:ln cap="flat" cmpd="sng" w="19050">
            <a:solidFill>
              <a:srgbClr val="595959"/>
            </a:solidFill>
            <a:prstDash val="solid"/>
            <a:round/>
            <a:headEnd len="med" w="med" type="none"/>
            <a:tailEnd len="med" w="med" type="triangle"/>
          </a:ln>
        </p:spPr>
      </p:cxnSp>
      <p:cxnSp>
        <p:nvCxnSpPr>
          <p:cNvPr id="191" name="Google Shape;191;p49"/>
          <p:cNvCxnSpPr>
            <a:endCxn id="192" idx="1"/>
          </p:cNvCxnSpPr>
          <p:nvPr/>
        </p:nvCxnSpPr>
        <p:spPr>
          <a:xfrm flipH="1" rot="10800000">
            <a:off x="2178450" y="4073575"/>
            <a:ext cx="3214200" cy="360000"/>
          </a:xfrm>
          <a:prstGeom prst="straightConnector1">
            <a:avLst/>
          </a:prstGeom>
          <a:noFill/>
          <a:ln cap="flat" cmpd="sng" w="19050">
            <a:solidFill>
              <a:srgbClr val="595959"/>
            </a:solidFill>
            <a:prstDash val="solid"/>
            <a:round/>
            <a:headEnd len="med" w="med" type="none"/>
            <a:tailEnd len="med" w="med" type="triangle"/>
          </a:ln>
        </p:spPr>
      </p:cxnSp>
      <p:sp>
        <p:nvSpPr>
          <p:cNvPr id="193" name="Google Shape;193;p49"/>
          <p:cNvSpPr txBox="1"/>
          <p:nvPr/>
        </p:nvSpPr>
        <p:spPr>
          <a:xfrm>
            <a:off x="2767950" y="3317963"/>
            <a:ext cx="2040900" cy="3024000"/>
          </a:xfrm>
          <a:prstGeom prst="rect">
            <a:avLst/>
          </a:prstGeom>
          <a:solidFill>
            <a:schemeClr val="lt1"/>
          </a:solid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1600">
                <a:solidFill>
                  <a:srgbClr val="000000"/>
                </a:solidFill>
                <a:latin typeface="Inter"/>
                <a:ea typeface="Inter"/>
                <a:cs typeface="Inter"/>
                <a:sym typeface="Inter"/>
              </a:rPr>
              <a:t>Historians often identify a primary </a:t>
            </a:r>
            <a:r>
              <a:rPr lang="en" sz="1600">
                <a:latin typeface="Inter"/>
                <a:ea typeface="Inter"/>
                <a:cs typeface="Inter"/>
                <a:sym typeface="Inter"/>
              </a:rPr>
              <a:t>effect</a:t>
            </a:r>
            <a:r>
              <a:rPr lang="en" sz="1600">
                <a:solidFill>
                  <a:srgbClr val="000000"/>
                </a:solidFill>
                <a:latin typeface="Inter"/>
                <a:ea typeface="Inter"/>
                <a:cs typeface="Inter"/>
                <a:sym typeface="Inter"/>
              </a:rPr>
              <a:t> of a historical event. This is never the only </a:t>
            </a:r>
            <a:r>
              <a:rPr lang="en" sz="1600">
                <a:latin typeface="Inter"/>
                <a:ea typeface="Inter"/>
                <a:cs typeface="Inter"/>
                <a:sym typeface="Inter"/>
              </a:rPr>
              <a:t>effect</a:t>
            </a:r>
            <a:r>
              <a:rPr lang="en" sz="1600">
                <a:solidFill>
                  <a:srgbClr val="000000"/>
                </a:solidFill>
                <a:latin typeface="Inter"/>
                <a:ea typeface="Inter"/>
                <a:cs typeface="Inter"/>
                <a:sym typeface="Inter"/>
              </a:rPr>
              <a:t>, but the evidence suggests it is the most significant.</a:t>
            </a:r>
            <a:endParaRPr sz="1700">
              <a:latin typeface="Inter"/>
              <a:ea typeface="Inter"/>
              <a:cs typeface="Inter"/>
              <a:sym typeface="Inter"/>
            </a:endParaRPr>
          </a:p>
        </p:txBody>
      </p:sp>
      <p:sp>
        <p:nvSpPr>
          <p:cNvPr id="194" name="Google Shape;194;p49"/>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What is </a:t>
            </a:r>
            <a:endParaRPr sz="20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endParaRPr sz="1700">
              <a:solidFill>
                <a:schemeClr val="dk1"/>
              </a:solidFill>
              <a:latin typeface="Halant"/>
              <a:ea typeface="Halant"/>
              <a:cs typeface="Halant"/>
              <a:sym typeface="Halant"/>
            </a:endParaRPr>
          </a:p>
        </p:txBody>
      </p:sp>
      <p:sp>
        <p:nvSpPr>
          <p:cNvPr id="195" name="Google Shape;195;p4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96" name="Google Shape;196;p4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7" name="Google Shape;197;p4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98" name="Google Shape;198;p49"/>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99" name="Google Shape;199;p49"/>
          <p:cNvSpPr txBox="1"/>
          <p:nvPr/>
        </p:nvSpPr>
        <p:spPr>
          <a:xfrm>
            <a:off x="1816375" y="1325600"/>
            <a:ext cx="5487000" cy="1275300"/>
          </a:xfrm>
          <a:prstGeom prst="rect">
            <a:avLst/>
          </a:prstGeom>
          <a:solidFill>
            <a:srgbClr val="EFFEF9"/>
          </a:solidFill>
          <a:ln cap="flat" cmpd="sng" w="9525">
            <a:solidFill>
              <a:srgbClr val="000000"/>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a:solidFill>
                  <a:srgbClr val="000000"/>
                </a:solidFill>
                <a:latin typeface="Plus Jakarta Sans"/>
                <a:ea typeface="Plus Jakarta Sans"/>
                <a:cs typeface="Plus Jakarta Sans"/>
                <a:sym typeface="Plus Jakarta Sans"/>
              </a:rPr>
              <a:t>Quick Definition: </a:t>
            </a:r>
            <a:r>
              <a:rPr lang="en">
                <a:solidFill>
                  <a:srgbClr val="000000"/>
                </a:solidFill>
                <a:latin typeface="Plus Jakarta Sans"/>
                <a:ea typeface="Plus Jakarta Sans"/>
                <a:cs typeface="Plus Jakarta Sans"/>
                <a:sym typeface="Plus Jakarta Sans"/>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p:txBody>
      </p:sp>
      <p:graphicFrame>
        <p:nvGraphicFramePr>
          <p:cNvPr id="200" name="Google Shape;200;p49"/>
          <p:cNvGraphicFramePr/>
          <p:nvPr/>
        </p:nvGraphicFramePr>
        <p:xfrm>
          <a:off x="469050" y="7265138"/>
          <a:ext cx="3000000" cy="3000000"/>
        </p:xfrm>
        <a:graphic>
          <a:graphicData uri="http://schemas.openxmlformats.org/drawingml/2006/table">
            <a:tbl>
              <a:tblPr>
                <a:noFill/>
                <a:tableStyleId>{E5969327-0AFE-4F6A-869B-2B31D4D79CE8}</a:tableStyleId>
              </a:tblPr>
              <a:tblGrid>
                <a:gridCol w="3417150"/>
                <a:gridCol w="3417150"/>
              </a:tblGrid>
              <a:tr h="600300">
                <a:tc>
                  <a:txBody>
                    <a:bodyPr/>
                    <a:lstStyle/>
                    <a:p>
                      <a:pPr indent="0" lvl="0" marL="0" rtl="0" algn="l">
                        <a:spcBef>
                          <a:spcPts val="0"/>
                        </a:spcBef>
                        <a:spcAft>
                          <a:spcPts val="0"/>
                        </a:spcAft>
                        <a:buNone/>
                      </a:pPr>
                      <a:r>
                        <a:rPr lang="en" sz="1100">
                          <a:latin typeface="Inter"/>
                          <a:ea typeface="Inter"/>
                          <a:cs typeface="Inter"/>
                          <a:sym typeface="Inter"/>
                        </a:rPr>
                        <a:t>Think of a new school-wide recycling program as historical event. List a primary effect of the program followed by two secondary effects.</a:t>
                      </a:r>
                      <a:endParaRPr sz="11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Inter"/>
                          <a:ea typeface="Inter"/>
                          <a:cs typeface="Inter"/>
                          <a:sym typeface="Inter"/>
                        </a:rPr>
                        <a:t>Why is knowing the effect of something helpful for better understanding it?</a:t>
                      </a:r>
                      <a:endParaRPr sz="11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99125">
                <a:tc>
                  <a:txBody>
                    <a:bodyPr/>
                    <a:lstStyle/>
                    <a:p>
                      <a:pPr indent="0" lvl="0" marL="0" rtl="0" algn="l">
                        <a:spcBef>
                          <a:spcPts val="0"/>
                        </a:spcBef>
                        <a:spcAft>
                          <a:spcPts val="0"/>
                        </a:spcAft>
                        <a:buNone/>
                      </a:pPr>
                      <a:r>
                        <a:rPr lang="en" sz="1000">
                          <a:latin typeface="Inter"/>
                          <a:ea typeface="Inter"/>
                          <a:cs typeface="Inter"/>
                          <a:sym typeface="Inter"/>
                        </a:rPr>
                        <a:t>Primary Effect:</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Secondary Effect 1:</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Secondary Effect 2: </a:t>
                      </a:r>
                      <a:endParaRPr sz="10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01" name="Google Shape;201;p49"/>
          <p:cNvSpPr txBox="1"/>
          <p:nvPr/>
        </p:nvSpPr>
        <p:spPr>
          <a:xfrm>
            <a:off x="469050" y="6657863"/>
            <a:ext cx="1138200" cy="400200"/>
          </a:xfrm>
          <a:prstGeom prst="rect">
            <a:avLst/>
          </a:prstGeom>
          <a:noFill/>
          <a:ln cap="flat" cmpd="sng" w="19050">
            <a:solidFill>
              <a:schemeClr val="accent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Practice!</a:t>
            </a:r>
            <a:endParaRPr b="1">
              <a:latin typeface="Plus Jakarta Sans"/>
              <a:ea typeface="Plus Jakarta Sans"/>
              <a:cs typeface="Plus Jakarta Sans"/>
              <a:sym typeface="Plus Jakarta Sans"/>
            </a:endParaRPr>
          </a:p>
        </p:txBody>
      </p:sp>
      <p:sp>
        <p:nvSpPr>
          <p:cNvPr id="190" name="Google Shape;190;p49"/>
          <p:cNvSpPr txBox="1"/>
          <p:nvPr/>
        </p:nvSpPr>
        <p:spPr>
          <a:xfrm>
            <a:off x="5392650" y="4925375"/>
            <a:ext cx="1884900" cy="1275300"/>
          </a:xfrm>
          <a:prstGeom prst="rect">
            <a:avLst/>
          </a:prstGeom>
          <a:solidFill>
            <a:srgbClr val="EFFEF9"/>
          </a:solidFill>
          <a:ln cap="flat" cmpd="sng" w="9525">
            <a:solidFill>
              <a:schemeClr val="dk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1200">
                <a:solidFill>
                  <a:srgbClr val="000000"/>
                </a:solidFill>
                <a:latin typeface="Plus Jakarta Sans"/>
                <a:ea typeface="Plus Jakarta Sans"/>
                <a:cs typeface="Plus Jakarta Sans"/>
                <a:sym typeface="Plus Jakarta Sans"/>
              </a:rPr>
              <a:t>When </a:t>
            </a:r>
            <a:r>
              <a:rPr lang="en" sz="1200">
                <a:latin typeface="Plus Jakarta Sans"/>
                <a:ea typeface="Plus Jakarta Sans"/>
                <a:cs typeface="Plus Jakarta Sans"/>
                <a:sym typeface="Plus Jakarta Sans"/>
              </a:rPr>
              <a:t>we</a:t>
            </a:r>
            <a:r>
              <a:rPr lang="en" sz="1200">
                <a:solidFill>
                  <a:srgbClr val="000000"/>
                </a:solidFill>
                <a:latin typeface="Plus Jakarta Sans"/>
                <a:ea typeface="Plus Jakarta Sans"/>
                <a:cs typeface="Plus Jakarta Sans"/>
                <a:sym typeface="Plus Jakarta Sans"/>
              </a:rPr>
              <a:t> identify and evaluate multiple </a:t>
            </a:r>
            <a:r>
              <a:rPr lang="en" sz="1200">
                <a:latin typeface="Plus Jakarta Sans"/>
                <a:ea typeface="Plus Jakarta Sans"/>
                <a:cs typeface="Plus Jakarta Sans"/>
                <a:sym typeface="Plus Jakarta Sans"/>
              </a:rPr>
              <a:t>effects</a:t>
            </a:r>
            <a:r>
              <a:rPr lang="en" sz="1200">
                <a:solidFill>
                  <a:srgbClr val="000000"/>
                </a:solidFill>
                <a:latin typeface="Plus Jakarta Sans"/>
                <a:ea typeface="Plus Jakarta Sans"/>
                <a:cs typeface="Plus Jakarta Sans"/>
                <a:sym typeface="Plus Jakarta Sans"/>
              </a:rPr>
              <a:t>, </a:t>
            </a:r>
            <a:r>
              <a:rPr lang="en" sz="1200">
                <a:latin typeface="Plus Jakarta Sans"/>
                <a:ea typeface="Plus Jakarta Sans"/>
                <a:cs typeface="Plus Jakarta Sans"/>
                <a:sym typeface="Plus Jakarta Sans"/>
              </a:rPr>
              <a:t>we</a:t>
            </a:r>
            <a:r>
              <a:rPr lang="en" sz="1200">
                <a:solidFill>
                  <a:srgbClr val="000000"/>
                </a:solidFill>
                <a:latin typeface="Plus Jakarta Sans"/>
                <a:ea typeface="Plus Jakarta Sans"/>
                <a:cs typeface="Plus Jakarta Sans"/>
                <a:sym typeface="Plus Jakarta Sans"/>
              </a:rPr>
              <a:t> </a:t>
            </a:r>
            <a:r>
              <a:rPr lang="en" sz="1200">
                <a:solidFill>
                  <a:srgbClr val="000000"/>
                </a:solidFill>
                <a:latin typeface="Plus Jakarta Sans"/>
                <a:ea typeface="Plus Jakarta Sans"/>
                <a:cs typeface="Plus Jakarta Sans"/>
                <a:sym typeface="Plus Jakarta Sans"/>
              </a:rPr>
              <a:t>uncover</a:t>
            </a:r>
            <a:r>
              <a:rPr lang="en" sz="1200">
                <a:solidFill>
                  <a:srgbClr val="000000"/>
                </a:solidFill>
                <a:latin typeface="Plus Jakarta Sans"/>
                <a:ea typeface="Plus Jakarta Sans"/>
                <a:cs typeface="Plus Jakarta Sans"/>
                <a:sym typeface="Plus Jakarta Sans"/>
              </a:rPr>
              <a:t> the </a:t>
            </a:r>
            <a:r>
              <a:rPr i="1" lang="en" sz="1200">
                <a:solidFill>
                  <a:srgbClr val="000000"/>
                </a:solidFill>
                <a:latin typeface="Plus Jakarta Sans"/>
                <a:ea typeface="Plus Jakarta Sans"/>
                <a:cs typeface="Plus Jakarta Sans"/>
                <a:sym typeface="Plus Jakarta Sans"/>
              </a:rPr>
              <a:t>complexity</a:t>
            </a:r>
            <a:r>
              <a:rPr lang="en" sz="1200">
                <a:solidFill>
                  <a:srgbClr val="000000"/>
                </a:solidFill>
                <a:latin typeface="Plus Jakarta Sans"/>
                <a:ea typeface="Plus Jakarta Sans"/>
                <a:cs typeface="Plus Jakarta Sans"/>
                <a:sym typeface="Plus Jakarta Sans"/>
              </a:rPr>
              <a:t> of the past.</a:t>
            </a:r>
            <a:endParaRPr sz="1700">
              <a:latin typeface="Plus Jakarta Sans"/>
              <a:ea typeface="Plus Jakarta Sans"/>
              <a:cs typeface="Plus Jakarta Sans"/>
              <a:sym typeface="Plus Jakarta Sans"/>
            </a:endParaRPr>
          </a:p>
        </p:txBody>
      </p:sp>
      <p:cxnSp>
        <p:nvCxnSpPr>
          <p:cNvPr id="202" name="Google Shape;202;p49"/>
          <p:cNvCxnSpPr>
            <a:stCxn id="203" idx="3"/>
            <a:endCxn id="193" idx="1"/>
          </p:cNvCxnSpPr>
          <p:nvPr/>
        </p:nvCxnSpPr>
        <p:spPr>
          <a:xfrm>
            <a:off x="2184150" y="4829963"/>
            <a:ext cx="583800" cy="0"/>
          </a:xfrm>
          <a:prstGeom prst="straightConnector1">
            <a:avLst/>
          </a:prstGeom>
          <a:noFill/>
          <a:ln cap="flat" cmpd="sng" w="19050">
            <a:solidFill>
              <a:schemeClr val="dk1"/>
            </a:solidFill>
            <a:prstDash val="solid"/>
            <a:round/>
            <a:headEnd len="med" w="med" type="none"/>
            <a:tailEnd len="med" w="med" type="triangle"/>
          </a:ln>
        </p:spPr>
      </p:cxnSp>
      <p:sp>
        <p:nvSpPr>
          <p:cNvPr id="192" name="Google Shape;192;p49"/>
          <p:cNvSpPr txBox="1"/>
          <p:nvPr/>
        </p:nvSpPr>
        <p:spPr>
          <a:xfrm>
            <a:off x="5392650" y="3435925"/>
            <a:ext cx="1884900" cy="12753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To better understand an event it is always helpful to identify smaller </a:t>
            </a:r>
            <a:r>
              <a:rPr lang="en" sz="1200">
                <a:latin typeface="Inter"/>
                <a:ea typeface="Inter"/>
                <a:cs typeface="Inter"/>
                <a:sym typeface="Inter"/>
              </a:rPr>
              <a:t>effects</a:t>
            </a:r>
            <a:r>
              <a:rPr lang="en" sz="1200">
                <a:solidFill>
                  <a:srgbClr val="000000"/>
                </a:solidFill>
                <a:latin typeface="Inter"/>
                <a:ea typeface="Inter"/>
                <a:cs typeface="Inter"/>
                <a:sym typeface="Inter"/>
              </a:rPr>
              <a:t> </a:t>
            </a:r>
            <a:r>
              <a:rPr lang="en" sz="1200">
                <a:latin typeface="Inter"/>
                <a:ea typeface="Inter"/>
                <a:cs typeface="Inter"/>
                <a:sym typeface="Inter"/>
              </a:rPr>
              <a:t>of</a:t>
            </a:r>
            <a:r>
              <a:rPr lang="en" sz="1200">
                <a:solidFill>
                  <a:srgbClr val="000000"/>
                </a:solidFill>
                <a:latin typeface="Inter"/>
                <a:ea typeface="Inter"/>
                <a:cs typeface="Inter"/>
                <a:sym typeface="Inter"/>
              </a:rPr>
              <a:t> it.</a:t>
            </a:r>
            <a:endParaRPr sz="1200">
              <a:latin typeface="Inter"/>
              <a:ea typeface="Inter"/>
              <a:cs typeface="Inter"/>
              <a:sym typeface="Inter"/>
            </a:endParaRPr>
          </a:p>
        </p:txBody>
      </p:sp>
      <p:sp>
        <p:nvSpPr>
          <p:cNvPr id="204" name="Google Shape;204;p49"/>
          <p:cNvSpPr txBox="1"/>
          <p:nvPr/>
        </p:nvSpPr>
        <p:spPr>
          <a:xfrm>
            <a:off x="5392650" y="2697275"/>
            <a:ext cx="1884900" cy="5505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None/>
            </a:pPr>
            <a:r>
              <a:rPr b="1" lang="en">
                <a:latin typeface="Inter"/>
                <a:ea typeface="Inter"/>
                <a:cs typeface="Inter"/>
                <a:sym typeface="Inter"/>
              </a:rPr>
              <a:t>Secondary Effects</a:t>
            </a:r>
            <a:endParaRPr b="1">
              <a:latin typeface="Inter"/>
              <a:ea typeface="Inter"/>
              <a:cs typeface="Inter"/>
              <a:sym typeface="Inter"/>
            </a:endParaRPr>
          </a:p>
        </p:txBody>
      </p:sp>
      <p:sp>
        <p:nvSpPr>
          <p:cNvPr id="205" name="Google Shape;205;p49"/>
          <p:cNvSpPr txBox="1"/>
          <p:nvPr/>
        </p:nvSpPr>
        <p:spPr>
          <a:xfrm>
            <a:off x="635250" y="2697275"/>
            <a:ext cx="2040900" cy="4311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300">
                <a:latin typeface="Inter"/>
                <a:ea typeface="Inter"/>
                <a:cs typeface="Inter"/>
                <a:sym typeface="Inter"/>
              </a:rPr>
              <a:t>What is the impact?</a:t>
            </a:r>
            <a:endParaRPr sz="1300">
              <a:latin typeface="Inter"/>
              <a:ea typeface="Inter"/>
              <a:cs typeface="Inter"/>
              <a:sym typeface="Inter"/>
            </a:endParaRPr>
          </a:p>
        </p:txBody>
      </p:sp>
      <p:pic>
        <p:nvPicPr>
          <p:cNvPr id="206" name="Google Shape;206;p49"/>
          <p:cNvPicPr preferRelativeResize="0"/>
          <p:nvPr/>
        </p:nvPicPr>
        <p:blipFill>
          <a:blip r:embed="rId5">
            <a:alphaModFix/>
          </a:blip>
          <a:stretch>
            <a:fillRect/>
          </a:stretch>
        </p:blipFill>
        <p:spPr>
          <a:xfrm>
            <a:off x="469050" y="1434987"/>
            <a:ext cx="1056525" cy="1056525"/>
          </a:xfrm>
          <a:prstGeom prst="rect">
            <a:avLst/>
          </a:prstGeom>
          <a:noFill/>
          <a:ln>
            <a:noFill/>
          </a:ln>
        </p:spPr>
      </p:pic>
      <p:sp>
        <p:nvSpPr>
          <p:cNvPr id="203" name="Google Shape;203;p49"/>
          <p:cNvSpPr txBox="1"/>
          <p:nvPr/>
        </p:nvSpPr>
        <p:spPr>
          <a:xfrm>
            <a:off x="562650" y="3969263"/>
            <a:ext cx="1621500" cy="1721400"/>
          </a:xfrm>
          <a:prstGeom prst="rect">
            <a:avLst/>
          </a:prstGeom>
          <a:solidFill>
            <a:schemeClr val="lt1"/>
          </a:solidFill>
          <a:ln cap="flat" cmpd="sng" w="9525">
            <a:solidFill>
              <a:schemeClr val="dk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sz="1700">
                <a:solidFill>
                  <a:schemeClr val="dk1"/>
                </a:solidFill>
                <a:latin typeface="Inter"/>
                <a:ea typeface="Inter"/>
                <a:cs typeface="Inter"/>
                <a:sym typeface="Inter"/>
              </a:rPr>
              <a:t>Historical Event</a:t>
            </a:r>
            <a:endParaRPr b="1" sz="1500">
              <a:solidFill>
                <a:schemeClr val="dk1"/>
              </a:solidFill>
              <a:latin typeface="Inter"/>
              <a:ea typeface="Inter"/>
              <a:cs typeface="Inter"/>
              <a:sym typeface="Inter"/>
            </a:endParaRPr>
          </a:p>
        </p:txBody>
      </p:sp>
      <p:sp>
        <p:nvSpPr>
          <p:cNvPr id="207" name="Google Shape;207;p49"/>
          <p:cNvSpPr txBox="1"/>
          <p:nvPr/>
        </p:nvSpPr>
        <p:spPr>
          <a:xfrm>
            <a:off x="330000" y="1002288"/>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28" name="Shape 328"/>
        <p:cNvGrpSpPr/>
        <p:nvPr/>
      </p:nvGrpSpPr>
      <p:grpSpPr>
        <a:xfrm>
          <a:off x="0" y="0"/>
          <a:ext cx="0" cy="0"/>
          <a:chOff x="0" y="0"/>
          <a:chExt cx="0" cy="0"/>
        </a:xfrm>
      </p:grpSpPr>
      <p:sp>
        <p:nvSpPr>
          <p:cNvPr id="329" name="Google Shape;329;p58"/>
          <p:cNvSpPr txBox="1"/>
          <p:nvPr/>
        </p:nvSpPr>
        <p:spPr>
          <a:xfrm>
            <a:off x="438750" y="5119825"/>
            <a:ext cx="6894900" cy="4228500"/>
          </a:xfrm>
          <a:prstGeom prst="rect">
            <a:avLst/>
          </a:prstGeom>
          <a:noFill/>
          <a:ln cap="flat" cmpd="sng" w="28575">
            <a:solidFill>
              <a:srgbClr val="B7B7B7"/>
            </a:solidFill>
            <a:prstDash val="solid"/>
            <a:round/>
            <a:headEnd len="sm" w="sm" type="none"/>
            <a:tailEnd len="sm" w="sm" type="none"/>
          </a:ln>
        </p:spPr>
        <p:txBody>
          <a:bodyPr anchorCtr="0" anchor="t" bIns="116050" lIns="116050" spcFirstLastPara="1" rIns="116050" wrap="square" tIns="116050">
            <a:noAutofit/>
          </a:bodyPr>
          <a:lstStyle/>
          <a:p>
            <a:pPr indent="0" lvl="0" marL="0" rtl="0" algn="l">
              <a:spcBef>
                <a:spcPts val="0"/>
              </a:spcBef>
              <a:spcAft>
                <a:spcPts val="0"/>
              </a:spcAft>
              <a:buClr>
                <a:schemeClr val="dk1"/>
              </a:buClr>
              <a:buSzPts val="1200"/>
              <a:buFont typeface="Arial"/>
              <a:buNone/>
            </a:pPr>
            <a:r>
              <a:rPr lang="en">
                <a:solidFill>
                  <a:schemeClr val="dk1"/>
                </a:solidFill>
                <a:latin typeface="Inter"/>
                <a:ea typeface="Inter"/>
                <a:cs typeface="Inter"/>
                <a:sym typeface="Inter"/>
              </a:rPr>
              <a:t>    2.   </a:t>
            </a:r>
            <a:r>
              <a:rPr lang="en" sz="1500">
                <a:solidFill>
                  <a:schemeClr val="dk1"/>
                </a:solidFill>
                <a:latin typeface="Inter"/>
                <a:ea typeface="Inter"/>
                <a:cs typeface="Inter"/>
                <a:sym typeface="Inter"/>
              </a:rPr>
              <a:t>Historians rank effects to establish which effects are more significant. Using both the historical context and primary source, explain why one of the statements you chose represents a more significant</a:t>
            </a:r>
            <a:r>
              <a:rPr lang="en" sz="1500">
                <a:solidFill>
                  <a:schemeClr val="dk1"/>
                </a:solidFill>
                <a:highlight>
                  <a:schemeClr val="lt1"/>
                </a:highlight>
                <a:latin typeface="Inter"/>
                <a:ea typeface="Inter"/>
                <a:cs typeface="Inter"/>
                <a:sym typeface="Inter"/>
              </a:rPr>
              <a:t> effect of European exploration on indigenous populations in the Americas.</a:t>
            </a:r>
            <a:r>
              <a:rPr lang="en" sz="1500">
                <a:solidFill>
                  <a:schemeClr val="dk1"/>
                </a:solidFill>
                <a:latin typeface="Inter"/>
                <a:ea typeface="Inter"/>
                <a:cs typeface="Inter"/>
                <a:sym typeface="Inter"/>
              </a:rPr>
              <a:t> Cite evidence.</a:t>
            </a:r>
            <a:endParaRPr sz="1500">
              <a:solidFill>
                <a:schemeClr val="dk1"/>
              </a:solidFill>
              <a:latin typeface="Inter"/>
              <a:ea typeface="Inter"/>
              <a:cs typeface="Inter"/>
              <a:sym typeface="Inter"/>
            </a:endParaRPr>
          </a:p>
          <a:p>
            <a:pPr indent="457200" lvl="0" marL="0" rtl="0" algn="l">
              <a:spcBef>
                <a:spcPts val="0"/>
              </a:spcBef>
              <a:spcAft>
                <a:spcPts val="0"/>
              </a:spcAft>
              <a:buClr>
                <a:schemeClr val="dk1"/>
              </a:buClr>
              <a:buSzPts val="1200"/>
              <a:buFont typeface="Arial"/>
              <a:buNone/>
            </a:pPr>
            <a:r>
              <a:rPr b="1" lang="en">
                <a:solidFill>
                  <a:schemeClr val="accent1"/>
                </a:solidFill>
                <a:latin typeface="Inter"/>
                <a:ea typeface="Inter"/>
                <a:cs typeface="Inter"/>
                <a:sym typeface="Inter"/>
              </a:rPr>
              <a:t>Based on this historical context and primary source provided, Choice A and Choice C are clear examples of how European exploration affected indigenous populations in the Americas. (Choice B is a true statement, but evidence for it can is only available in the historical context section). However, when looking at the historical context and primary source, Choice C is a more significant example of how European exploration affected indigenous populations in the Americas. The historical context mentions the “devastation” of indigenous peoples. Additionally, the primary source depicts brutal killings of indigenous Americans in both visual and written forms. However, a case can be made that choice A is the most significant impact, since both the historical context and the primary source address subjection and European motivation for that subjection. Students who justify either choice with both texts can receive full credit.</a:t>
            </a:r>
            <a:endParaRPr>
              <a:solidFill>
                <a:schemeClr val="accent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b="1">
              <a:solidFill>
                <a:schemeClr val="accent1"/>
              </a:solidFill>
              <a:latin typeface="Inter"/>
              <a:ea typeface="Inter"/>
              <a:cs typeface="Inter"/>
              <a:sym typeface="Inter"/>
            </a:endParaRPr>
          </a:p>
        </p:txBody>
      </p:sp>
      <p:sp>
        <p:nvSpPr>
          <p:cNvPr id="330" name="Google Shape;330;p58"/>
          <p:cNvSpPr txBox="1"/>
          <p:nvPr/>
        </p:nvSpPr>
        <p:spPr>
          <a:xfrm>
            <a:off x="457750" y="568200"/>
            <a:ext cx="6801000" cy="4702800"/>
          </a:xfrm>
          <a:prstGeom prst="rect">
            <a:avLst/>
          </a:prstGeom>
          <a:noFill/>
          <a:ln>
            <a:noFill/>
          </a:ln>
        </p:spPr>
        <p:txBody>
          <a:bodyPr anchorCtr="0" anchor="t" bIns="96675" lIns="96675" spcFirstLastPara="1" rIns="96675" wrap="square" tIns="96675">
            <a:noAutofit/>
          </a:bodyPr>
          <a:lstStyle/>
          <a:p>
            <a:pPr indent="-323850" lvl="0" marL="457200" rtl="0" algn="l">
              <a:spcBef>
                <a:spcPts val="0"/>
              </a:spcBef>
              <a:spcAft>
                <a:spcPts val="0"/>
              </a:spcAft>
              <a:buClr>
                <a:schemeClr val="dk1"/>
              </a:buClr>
              <a:buSzPts val="1500"/>
              <a:buFont typeface="Work Sans"/>
              <a:buAutoNum type="arabicPeriod"/>
            </a:pPr>
            <a:r>
              <a:rPr lang="en" sz="1500">
                <a:solidFill>
                  <a:schemeClr val="dk1"/>
                </a:solidFill>
                <a:highlight>
                  <a:schemeClr val="lt1"/>
                </a:highlight>
                <a:latin typeface="Inter"/>
                <a:ea typeface="Inter"/>
                <a:cs typeface="Inter"/>
                <a:sym typeface="Inter"/>
              </a:rPr>
              <a:t>Using both the historical context </a:t>
            </a:r>
            <a:r>
              <a:rPr i="1" lang="en" sz="1500">
                <a:solidFill>
                  <a:schemeClr val="dk1"/>
                </a:solidFill>
                <a:highlight>
                  <a:schemeClr val="lt1"/>
                </a:highlight>
                <a:latin typeface="Inter"/>
                <a:ea typeface="Inter"/>
                <a:cs typeface="Inter"/>
                <a:sym typeface="Inter"/>
              </a:rPr>
              <a:t>and</a:t>
            </a:r>
            <a:r>
              <a:rPr lang="en" sz="1500">
                <a:solidFill>
                  <a:schemeClr val="dk1"/>
                </a:solidFill>
                <a:highlight>
                  <a:schemeClr val="lt1"/>
                </a:highlight>
                <a:latin typeface="Inter"/>
                <a:ea typeface="Inter"/>
                <a:cs typeface="Inter"/>
                <a:sym typeface="Inter"/>
              </a:rPr>
              <a:t> the primary source, select the </a:t>
            </a:r>
            <a:r>
              <a:rPr b="1" i="1" lang="en" sz="1500">
                <a:solidFill>
                  <a:schemeClr val="dk1"/>
                </a:solidFill>
                <a:highlight>
                  <a:schemeClr val="lt1"/>
                </a:highlight>
                <a:latin typeface="Inter"/>
                <a:ea typeface="Inter"/>
                <a:cs typeface="Inter"/>
                <a:sym typeface="Inter"/>
              </a:rPr>
              <a:t>two statements </a:t>
            </a:r>
            <a:r>
              <a:rPr lang="en" sz="1500">
                <a:solidFill>
                  <a:schemeClr val="dk1"/>
                </a:solidFill>
                <a:highlight>
                  <a:schemeClr val="lt1"/>
                </a:highlight>
                <a:latin typeface="Inter"/>
                <a:ea typeface="Inter"/>
                <a:cs typeface="Inter"/>
                <a:sym typeface="Inter"/>
              </a:rPr>
              <a:t>that best demonstrate the effects of European exploration on indigenous populations in the Americas.</a:t>
            </a:r>
            <a:endParaRPr sz="1500">
              <a:solidFill>
                <a:schemeClr val="dk1"/>
              </a:solidFill>
              <a:highlight>
                <a:schemeClr val="lt1"/>
              </a:highlight>
              <a:latin typeface="Inter"/>
              <a:ea typeface="Inter"/>
              <a:cs typeface="Inter"/>
              <a:sym typeface="Inter"/>
            </a:endParaRPr>
          </a:p>
          <a:p>
            <a:pPr indent="0" lvl="0" marL="4826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in the Americas because Europeans subjected indigenous populations to their Catholic beliefs and way of life. </a:t>
            </a:r>
            <a:r>
              <a:rPr b="1" lang="en" sz="1500">
                <a:solidFill>
                  <a:schemeClr val="lt1"/>
                </a:solidFill>
                <a:highlight>
                  <a:schemeClr val="accent1"/>
                </a:highlight>
                <a:latin typeface="Inter"/>
                <a:ea typeface="Inter"/>
                <a:cs typeface="Inter"/>
                <a:sym typeface="Inter"/>
              </a:rPr>
              <a:t>(2 points)</a:t>
            </a:r>
            <a:endParaRPr b="1" sz="1500">
              <a:solidFill>
                <a:schemeClr val="lt1"/>
              </a:solidFill>
              <a:highlight>
                <a:schemeClr val="accen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by introducing new plants and goods to America. </a:t>
            </a:r>
            <a:r>
              <a:rPr b="1" lang="en" sz="1500">
                <a:solidFill>
                  <a:schemeClr val="lt1"/>
                </a:solidFill>
                <a:highlight>
                  <a:schemeClr val="accent1"/>
                </a:highlight>
                <a:latin typeface="Inter"/>
                <a:ea typeface="Inter"/>
                <a:cs typeface="Inter"/>
                <a:sym typeface="Inter"/>
              </a:rPr>
              <a:t>(1 points)</a:t>
            </a:r>
            <a:endParaRPr b="1" sz="1500">
              <a:solidFill>
                <a:schemeClr val="lt1"/>
              </a:solidFill>
              <a:highlight>
                <a:schemeClr val="accen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resulted in the deaths of millions of indigenous people. </a:t>
            </a:r>
            <a:r>
              <a:rPr b="1" lang="en" sz="1500">
                <a:solidFill>
                  <a:schemeClr val="lt1"/>
                </a:solidFill>
                <a:highlight>
                  <a:schemeClr val="accent1"/>
                </a:highlight>
                <a:latin typeface="Inter"/>
                <a:ea typeface="Inter"/>
                <a:cs typeface="Inter"/>
                <a:sym typeface="Inter"/>
              </a:rPr>
              <a:t>(2 point)</a:t>
            </a:r>
            <a:endParaRPr b="1" sz="1500">
              <a:solidFill>
                <a:schemeClr val="lt1"/>
              </a:solidFill>
              <a:highlight>
                <a:schemeClr val="accen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by providing long-lasting and equal friendships between Europeans and indigenous Americans.</a:t>
            </a:r>
            <a:r>
              <a:rPr lang="en" sz="1500">
                <a:solidFill>
                  <a:schemeClr val="dk1"/>
                </a:solidFill>
                <a:latin typeface="Inter"/>
                <a:ea typeface="Inter"/>
                <a:cs typeface="Inter"/>
                <a:sym typeface="Inter"/>
              </a:rPr>
              <a:t> </a:t>
            </a:r>
            <a:r>
              <a:rPr b="1" lang="en" sz="1500">
                <a:solidFill>
                  <a:schemeClr val="lt1"/>
                </a:solidFill>
                <a:highlight>
                  <a:schemeClr val="accent1"/>
                </a:highlight>
                <a:latin typeface="Inter"/>
                <a:ea typeface="Inter"/>
                <a:cs typeface="Inter"/>
                <a:sym typeface="Inter"/>
              </a:rPr>
              <a:t>(0 points)</a:t>
            </a:r>
            <a:endParaRPr sz="1500">
              <a:solidFill>
                <a:schemeClr val="dk1"/>
              </a:solidFill>
              <a:highlight>
                <a:schemeClr val="lt1"/>
              </a:highlight>
              <a:latin typeface="Inter"/>
              <a:ea typeface="Inter"/>
              <a:cs typeface="Inter"/>
              <a:sym typeface="Inter"/>
            </a:endParaRPr>
          </a:p>
          <a:p>
            <a:pPr indent="0" lvl="0" marL="482600" rtl="0" algn="l">
              <a:spcBef>
                <a:spcPts val="0"/>
              </a:spcBef>
              <a:spcAft>
                <a:spcPts val="0"/>
              </a:spcAft>
              <a:buNone/>
            </a:pPr>
            <a:r>
              <a:t/>
            </a:r>
            <a:endParaRPr b="1" sz="1500">
              <a:solidFill>
                <a:schemeClr val="lt1"/>
              </a:solidFill>
              <a:highlight>
                <a:schemeClr val="accent1"/>
              </a:highlight>
              <a:latin typeface="Inter"/>
              <a:ea typeface="Inter"/>
              <a:cs typeface="Inter"/>
              <a:sym typeface="Inter"/>
            </a:endParaRPr>
          </a:p>
        </p:txBody>
      </p:sp>
      <p:sp>
        <p:nvSpPr>
          <p:cNvPr id="331" name="Google Shape;331;p5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200"/>
              <a:buFont typeface="Arial"/>
              <a:buNone/>
            </a:pPr>
            <a:r>
              <a:rPr lang="en" sz="1900">
                <a:latin typeface="Halant"/>
                <a:ea typeface="Halant"/>
                <a:cs typeface="Halant"/>
                <a:sym typeface="Halant"/>
              </a:rPr>
              <a:t>Teacher Key for Formative Assessment: Causation</a:t>
            </a:r>
            <a:endParaRPr sz="1900">
              <a:latin typeface="Halant"/>
              <a:ea typeface="Halant"/>
              <a:cs typeface="Halant"/>
              <a:sym typeface="Halant"/>
            </a:endParaRPr>
          </a:p>
        </p:txBody>
      </p:sp>
      <p:pic>
        <p:nvPicPr>
          <p:cNvPr id="332" name="Google Shape;332;p5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33" name="Google Shape;333;p5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34" name="Google Shape;334;p5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38" name="Shape 338"/>
        <p:cNvGrpSpPr/>
        <p:nvPr/>
      </p:nvGrpSpPr>
      <p:grpSpPr>
        <a:xfrm>
          <a:off x="0" y="0"/>
          <a:ext cx="0" cy="0"/>
          <a:chOff x="0" y="0"/>
          <a:chExt cx="0" cy="0"/>
        </a:xfrm>
      </p:grpSpPr>
      <p:sp>
        <p:nvSpPr>
          <p:cNvPr id="339" name="Google Shape;339;p59"/>
          <p:cNvSpPr txBox="1"/>
          <p:nvPr/>
        </p:nvSpPr>
        <p:spPr>
          <a:xfrm>
            <a:off x="1690969" y="902052"/>
            <a:ext cx="4421400" cy="426900"/>
          </a:xfrm>
          <a:prstGeom prst="rect">
            <a:avLst/>
          </a:prstGeom>
          <a:noFill/>
          <a:ln>
            <a:noFill/>
          </a:ln>
        </p:spPr>
        <p:txBody>
          <a:bodyPr anchorCtr="0" anchor="t" bIns="96675" lIns="96675" spcFirstLastPara="1" rIns="96675" wrap="square" tIns="96675">
            <a:noAutofit/>
          </a:bodyPr>
          <a:lstStyle/>
          <a:p>
            <a:pPr indent="-361950" lvl="0" marL="482600" rtl="0" algn="ctr">
              <a:spcBef>
                <a:spcPts val="0"/>
              </a:spcBef>
              <a:spcAft>
                <a:spcPts val="0"/>
              </a:spcAft>
              <a:buClr>
                <a:schemeClr val="dk1"/>
              </a:buClr>
              <a:buSzPts val="1900"/>
              <a:buFont typeface="Plus Jakarta Sans"/>
              <a:buAutoNum type="arabicPeriod"/>
            </a:pPr>
            <a:r>
              <a:rPr b="1" lang="en" sz="1900">
                <a:solidFill>
                  <a:schemeClr val="dk1"/>
                </a:solidFill>
                <a:latin typeface="Plus Jakarta Sans"/>
                <a:ea typeface="Plus Jakarta Sans"/>
                <a:cs typeface="Plus Jakarta Sans"/>
                <a:sym typeface="Plus Jakarta Sans"/>
              </a:rPr>
              <a:t>Weighted Multiple Choice </a:t>
            </a:r>
            <a:endParaRPr b="1" sz="1900">
              <a:solidFill>
                <a:schemeClr val="dk1"/>
              </a:solidFill>
              <a:latin typeface="Plus Jakarta Sans"/>
              <a:ea typeface="Plus Jakarta Sans"/>
              <a:cs typeface="Plus Jakarta Sans"/>
              <a:sym typeface="Plus Jakarta Sans"/>
            </a:endParaRPr>
          </a:p>
        </p:txBody>
      </p:sp>
      <p:graphicFrame>
        <p:nvGraphicFramePr>
          <p:cNvPr id="340" name="Google Shape;340;p59"/>
          <p:cNvGraphicFramePr/>
          <p:nvPr/>
        </p:nvGraphicFramePr>
        <p:xfrm>
          <a:off x="969478" y="1521929"/>
          <a:ext cx="3000000" cy="3000000"/>
        </p:xfrm>
        <a:graphic>
          <a:graphicData uri="http://schemas.openxmlformats.org/drawingml/2006/table">
            <a:tbl>
              <a:tblPr>
                <a:noFill/>
                <a:tableStyleId>{E5969327-0AFE-4F6A-869B-2B31D4D79CE8}</a:tableStyleId>
              </a:tblPr>
              <a:tblGrid>
                <a:gridCol w="1466100"/>
                <a:gridCol w="1466100"/>
                <a:gridCol w="1466100"/>
                <a:gridCol w="1466100"/>
              </a:tblGrid>
              <a:tr h="503450">
                <a:tc>
                  <a:txBody>
                    <a:bodyPr/>
                    <a:lstStyle/>
                    <a:p>
                      <a:pPr indent="0" lvl="0" marL="0" rtl="0" algn="l">
                        <a:spcBef>
                          <a:spcPts val="0"/>
                        </a:spcBef>
                        <a:spcAft>
                          <a:spcPts val="0"/>
                        </a:spcAft>
                        <a:buNone/>
                      </a:pPr>
                      <a:r>
                        <a:rPr b="1" lang="en" sz="1500">
                          <a:latin typeface="Inter"/>
                          <a:ea typeface="Inter"/>
                          <a:cs typeface="Inter"/>
                          <a:sym typeface="Inter"/>
                        </a:rPr>
                        <a:t>Choice 1</a:t>
                      </a:r>
                      <a:endParaRPr b="1"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2 points (Choice A or C)</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1 point </a:t>
                      </a:r>
                      <a:endParaRPr sz="1300">
                        <a:latin typeface="Inter"/>
                        <a:ea typeface="Inter"/>
                        <a:cs typeface="Inter"/>
                        <a:sym typeface="Inter"/>
                      </a:endParaRPr>
                    </a:p>
                    <a:p>
                      <a:pPr indent="0" lvl="0" marL="0" rtl="0" algn="l">
                        <a:spcBef>
                          <a:spcPts val="0"/>
                        </a:spcBef>
                        <a:spcAft>
                          <a:spcPts val="0"/>
                        </a:spcAft>
                        <a:buNone/>
                      </a:pPr>
                      <a:r>
                        <a:rPr lang="en" sz="1300">
                          <a:latin typeface="Inter"/>
                          <a:ea typeface="Inter"/>
                          <a:cs typeface="Inter"/>
                          <a:sym typeface="Inter"/>
                        </a:rPr>
                        <a:t>(Choice B)</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0 points (Choice D)</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r>
              <a:tr h="590225">
                <a:tc>
                  <a:txBody>
                    <a:bodyPr/>
                    <a:lstStyle/>
                    <a:p>
                      <a:pPr indent="0" lvl="0" marL="0" rtl="0" algn="l">
                        <a:spcBef>
                          <a:spcPts val="0"/>
                        </a:spcBef>
                        <a:spcAft>
                          <a:spcPts val="0"/>
                        </a:spcAft>
                        <a:buNone/>
                      </a:pPr>
                      <a:r>
                        <a:rPr b="1" lang="en" sz="1500">
                          <a:latin typeface="Inter"/>
                          <a:ea typeface="Inter"/>
                          <a:cs typeface="Inter"/>
                          <a:sym typeface="Inter"/>
                        </a:rPr>
                        <a:t>Choice 2</a:t>
                      </a:r>
                      <a:endParaRPr b="1"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2 points (Choice A or C)</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1 point </a:t>
                      </a:r>
                      <a:endParaRPr sz="1300">
                        <a:latin typeface="Inter"/>
                        <a:ea typeface="Inter"/>
                        <a:cs typeface="Inter"/>
                        <a:sym typeface="Inter"/>
                      </a:endParaRPr>
                    </a:p>
                    <a:p>
                      <a:pPr indent="0" lvl="0" marL="0" rtl="0" algn="l">
                        <a:spcBef>
                          <a:spcPts val="0"/>
                        </a:spcBef>
                        <a:spcAft>
                          <a:spcPts val="0"/>
                        </a:spcAft>
                        <a:buNone/>
                      </a:pPr>
                      <a:r>
                        <a:rPr lang="en" sz="1300">
                          <a:latin typeface="Inter"/>
                          <a:ea typeface="Inter"/>
                          <a:cs typeface="Inter"/>
                          <a:sym typeface="Inter"/>
                        </a:rPr>
                        <a:t>(Choice B)</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0 points (Choice D)</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r>
              <a:tr h="513825">
                <a:tc gridSpan="4">
                  <a:txBody>
                    <a:bodyPr/>
                    <a:lstStyle/>
                    <a:p>
                      <a:pPr indent="0" lvl="0" marL="0" rtl="0" algn="r">
                        <a:spcBef>
                          <a:spcPts val="0"/>
                        </a:spcBef>
                        <a:spcAft>
                          <a:spcPts val="0"/>
                        </a:spcAft>
                        <a:buNone/>
                      </a:pPr>
                      <a:r>
                        <a:rPr b="1" lang="en" sz="1500">
                          <a:latin typeface="Inter"/>
                          <a:ea typeface="Inter"/>
                          <a:cs typeface="Inter"/>
                          <a:sym typeface="Inter"/>
                        </a:rPr>
                        <a:t>Subtotal:    _______/ 4</a:t>
                      </a:r>
                      <a:endParaRPr b="1"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hMerge="1"/>
                <a:tc hMerge="1"/>
                <a:tc hMerge="1"/>
              </a:tr>
            </a:tbl>
          </a:graphicData>
        </a:graphic>
      </p:graphicFrame>
      <p:sp>
        <p:nvSpPr>
          <p:cNvPr id="341" name="Google Shape;341;p59"/>
          <p:cNvSpPr txBox="1"/>
          <p:nvPr/>
        </p:nvSpPr>
        <p:spPr>
          <a:xfrm>
            <a:off x="1250456" y="3869538"/>
            <a:ext cx="5302500" cy="4269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None/>
            </a:pPr>
            <a:r>
              <a:rPr b="1" lang="en" sz="1900">
                <a:solidFill>
                  <a:schemeClr val="dk1"/>
                </a:solidFill>
                <a:latin typeface="Plus Jakarta Sans"/>
                <a:ea typeface="Plus Jakarta Sans"/>
                <a:cs typeface="Plus Jakarta Sans"/>
                <a:sym typeface="Plus Jakarta Sans"/>
              </a:rPr>
              <a:t>2.    Short Answer: More Significant Effect</a:t>
            </a:r>
            <a:endParaRPr b="1" sz="1900">
              <a:solidFill>
                <a:schemeClr val="dk1"/>
              </a:solidFill>
              <a:latin typeface="Plus Jakarta Sans"/>
              <a:ea typeface="Plus Jakarta Sans"/>
              <a:cs typeface="Plus Jakarta Sans"/>
              <a:sym typeface="Plus Jakarta Sans"/>
            </a:endParaRPr>
          </a:p>
        </p:txBody>
      </p:sp>
      <p:graphicFrame>
        <p:nvGraphicFramePr>
          <p:cNvPr id="342" name="Google Shape;342;p59"/>
          <p:cNvGraphicFramePr/>
          <p:nvPr/>
        </p:nvGraphicFramePr>
        <p:xfrm>
          <a:off x="559991" y="4439260"/>
          <a:ext cx="3000000" cy="3000000"/>
        </p:xfrm>
        <a:graphic>
          <a:graphicData uri="http://schemas.openxmlformats.org/drawingml/2006/table">
            <a:tbl>
              <a:tblPr>
                <a:noFill/>
                <a:tableStyleId>{E5969327-0AFE-4F6A-869B-2B31D4D79CE8}</a:tableStyleId>
              </a:tblPr>
              <a:tblGrid>
                <a:gridCol w="1670825"/>
                <a:gridCol w="1670825"/>
                <a:gridCol w="1670825"/>
                <a:gridCol w="1670825"/>
              </a:tblGrid>
              <a:tr h="511550">
                <a:tc>
                  <a:txBody>
                    <a:bodyPr/>
                    <a:lstStyle/>
                    <a:p>
                      <a:pPr indent="0" lvl="0" marL="0" rtl="0" algn="l">
                        <a:spcBef>
                          <a:spcPts val="0"/>
                        </a:spcBef>
                        <a:spcAft>
                          <a:spcPts val="0"/>
                        </a:spcAft>
                        <a:buNone/>
                      </a:pPr>
                      <a:r>
                        <a:rPr lang="en" sz="1500">
                          <a:latin typeface="Inter"/>
                          <a:ea typeface="Inter"/>
                          <a:cs typeface="Inter"/>
                          <a:sym typeface="Inter"/>
                        </a:rPr>
                        <a:t>3 points</a:t>
                      </a:r>
                      <a:endParaRPr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500">
                          <a:latin typeface="Inter"/>
                          <a:ea typeface="Inter"/>
                          <a:cs typeface="Inter"/>
                          <a:sym typeface="Inter"/>
                        </a:rPr>
                        <a:t>2 points</a:t>
                      </a:r>
                      <a:endParaRPr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500">
                          <a:latin typeface="Inter"/>
                          <a:ea typeface="Inter"/>
                          <a:cs typeface="Inter"/>
                          <a:sym typeface="Inter"/>
                        </a:rPr>
                        <a:t>1 point</a:t>
                      </a:r>
                      <a:endParaRPr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500">
                          <a:latin typeface="Inter"/>
                          <a:ea typeface="Inter"/>
                          <a:cs typeface="Inter"/>
                          <a:sym typeface="Inter"/>
                        </a:rPr>
                        <a:t>0 points</a:t>
                      </a:r>
                      <a:endParaRPr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r>
              <a:tr h="511550">
                <a:tc>
                  <a:txBody>
                    <a:bodyPr/>
                    <a:lstStyle/>
                    <a:p>
                      <a:pPr indent="0" lvl="0" marL="0" rtl="0" algn="l">
                        <a:spcBef>
                          <a:spcPts val="0"/>
                        </a:spcBef>
                        <a:spcAft>
                          <a:spcPts val="0"/>
                        </a:spcAft>
                        <a:buNone/>
                      </a:pPr>
                      <a:r>
                        <a:rPr lang="en" sz="1300">
                          <a:latin typeface="Inter"/>
                          <a:ea typeface="Inter"/>
                          <a:cs typeface="Inter"/>
                          <a:sym typeface="Inter"/>
                        </a:rPr>
                        <a:t>Student identifies one choice as a more significant effect and cites clear evidence from both the historical context and primary source to justify their choice.</a:t>
                      </a:r>
                      <a:endParaRPr sz="1300">
                        <a:latin typeface="Inter"/>
                        <a:ea typeface="Inter"/>
                        <a:cs typeface="Inter"/>
                        <a:sym typeface="Inter"/>
                      </a:endParaRPr>
                    </a:p>
                  </a:txBody>
                  <a:tcPr marT="95775" marB="95775" marR="97150" marL="97150">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Student identifies one choice as more significant and cites clear evidence from one source to justify their answer. Both sources may be cited, but only one provides clear justification.</a:t>
                      </a:r>
                      <a:endParaRPr sz="1300">
                        <a:latin typeface="Inter"/>
                        <a:ea typeface="Inter"/>
                        <a:cs typeface="Inter"/>
                        <a:sym typeface="Inter"/>
                      </a:endParaRPr>
                    </a:p>
                  </a:txBody>
                  <a:tcPr marT="95775" marB="95775" marR="97150" marL="97150">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Student identifies one choice as more significant and may or may not cite evidence to justify their answer. If evidence is cited, it does not provide clear justification for their choice.</a:t>
                      </a:r>
                      <a:endParaRPr sz="1300">
                        <a:latin typeface="Inter"/>
                        <a:ea typeface="Inter"/>
                        <a:cs typeface="Inter"/>
                        <a:sym typeface="Inter"/>
                      </a:endParaRPr>
                    </a:p>
                  </a:txBody>
                  <a:tcPr marT="95775" marB="95775" marR="97150" marL="97150">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Students does not identify one choice as more significant. Student either misunderstood question or did not attempt to answer it.</a:t>
                      </a:r>
                      <a:endParaRPr sz="1300">
                        <a:latin typeface="Inter"/>
                        <a:ea typeface="Inter"/>
                        <a:cs typeface="Inter"/>
                        <a:sym typeface="Inter"/>
                      </a:endParaRPr>
                    </a:p>
                  </a:txBody>
                  <a:tcPr marT="95775" marB="95775" marR="97150" marL="97150">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r>
              <a:tr h="511550">
                <a:tc gridSpan="4">
                  <a:txBody>
                    <a:bodyPr/>
                    <a:lstStyle/>
                    <a:p>
                      <a:pPr indent="0" lvl="0" marL="0" rtl="0" algn="r">
                        <a:spcBef>
                          <a:spcPts val="0"/>
                        </a:spcBef>
                        <a:spcAft>
                          <a:spcPts val="0"/>
                        </a:spcAft>
                        <a:buNone/>
                      </a:pPr>
                      <a:r>
                        <a:rPr b="1" lang="en" sz="1500">
                          <a:latin typeface="Inter"/>
                          <a:ea typeface="Inter"/>
                          <a:cs typeface="Inter"/>
                          <a:sym typeface="Inter"/>
                        </a:rPr>
                        <a:t>Subtotal:    _______/ 3</a:t>
                      </a:r>
                      <a:endParaRPr b="1"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hMerge="1"/>
                <a:tc hMerge="1"/>
                <a:tc hMerge="1"/>
              </a:tr>
            </a:tbl>
          </a:graphicData>
        </a:graphic>
      </p:graphicFrame>
      <p:sp>
        <p:nvSpPr>
          <p:cNvPr id="343" name="Google Shape;343;p59"/>
          <p:cNvSpPr txBox="1"/>
          <p:nvPr/>
        </p:nvSpPr>
        <p:spPr>
          <a:xfrm>
            <a:off x="2345841" y="8404786"/>
            <a:ext cx="3111600" cy="563700"/>
          </a:xfrm>
          <a:prstGeom prst="rect">
            <a:avLst/>
          </a:prstGeom>
          <a:noFill/>
          <a:ln cap="flat" cmpd="sng" w="28575">
            <a:solidFill>
              <a:schemeClr val="accent1"/>
            </a:solidFill>
            <a:prstDash val="solid"/>
            <a:round/>
            <a:headEnd len="sm" w="sm" type="none"/>
            <a:tailEnd len="sm" w="sm" type="none"/>
          </a:ln>
        </p:spPr>
        <p:txBody>
          <a:bodyPr anchorCtr="0" anchor="ctr" bIns="96675" lIns="96675" spcFirstLastPara="1" rIns="96675" wrap="square" tIns="96675">
            <a:noAutofit/>
          </a:bodyPr>
          <a:lstStyle/>
          <a:p>
            <a:pPr indent="0" lvl="0" marL="0" rtl="0" algn="ctr">
              <a:spcBef>
                <a:spcPts val="0"/>
              </a:spcBef>
              <a:spcAft>
                <a:spcPts val="0"/>
              </a:spcAft>
              <a:buNone/>
            </a:pPr>
            <a:r>
              <a:rPr b="1" lang="en" sz="1900">
                <a:solidFill>
                  <a:schemeClr val="dk1"/>
                </a:solidFill>
                <a:highlight>
                  <a:schemeClr val="lt1"/>
                </a:highlight>
                <a:latin typeface="Inter"/>
                <a:ea typeface="Inter"/>
                <a:cs typeface="Inter"/>
                <a:sym typeface="Inter"/>
              </a:rPr>
              <a:t>Total: ______/7</a:t>
            </a:r>
            <a:endParaRPr b="1" sz="1900">
              <a:solidFill>
                <a:schemeClr val="dk1"/>
              </a:solidFill>
              <a:highlight>
                <a:schemeClr val="lt1"/>
              </a:highlight>
              <a:latin typeface="Inter"/>
              <a:ea typeface="Inter"/>
              <a:cs typeface="Inter"/>
              <a:sym typeface="Inter"/>
            </a:endParaRPr>
          </a:p>
        </p:txBody>
      </p:sp>
      <p:sp>
        <p:nvSpPr>
          <p:cNvPr id="344" name="Google Shape;344;p5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200"/>
              <a:buFont typeface="Arial"/>
              <a:buNone/>
            </a:pPr>
            <a:r>
              <a:rPr lang="en" sz="1900">
                <a:latin typeface="Halant"/>
                <a:ea typeface="Halant"/>
                <a:cs typeface="Halant"/>
                <a:sym typeface="Halant"/>
              </a:rPr>
              <a:t>Rubric for Formative Assessment: Causation</a:t>
            </a:r>
            <a:endParaRPr sz="1900">
              <a:latin typeface="Halant"/>
              <a:ea typeface="Halant"/>
              <a:cs typeface="Halant"/>
              <a:sym typeface="Halant"/>
            </a:endParaRPr>
          </a:p>
        </p:txBody>
      </p:sp>
      <p:pic>
        <p:nvPicPr>
          <p:cNvPr id="345" name="Google Shape;345;p5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46" name="Google Shape;346;p5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47" name="Google Shape;347;p5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1" name="Shape 211"/>
        <p:cNvGrpSpPr/>
        <p:nvPr/>
      </p:nvGrpSpPr>
      <p:grpSpPr>
        <a:xfrm>
          <a:off x="0" y="0"/>
          <a:ext cx="0" cy="0"/>
          <a:chOff x="0" y="0"/>
          <a:chExt cx="0" cy="0"/>
        </a:xfrm>
      </p:grpSpPr>
      <p:sp>
        <p:nvSpPr>
          <p:cNvPr id="212" name="Google Shape;212;p50"/>
          <p:cNvSpPr txBox="1"/>
          <p:nvPr/>
        </p:nvSpPr>
        <p:spPr>
          <a:xfrm>
            <a:off x="469041" y="95414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Clr>
                <a:schemeClr val="dk1"/>
              </a:buClr>
              <a:buSzPts val="1100"/>
              <a:buFont typeface="Arial"/>
              <a:buNone/>
            </a:pPr>
            <a:r>
              <a:rPr lang="en" sz="1300">
                <a:solidFill>
                  <a:schemeClr val="dk1"/>
                </a:solidFill>
                <a:latin typeface="Inter SemiBold"/>
                <a:ea typeface="Inter SemiBold"/>
                <a:cs typeface="Inter SemiBold"/>
                <a:sym typeface="Inter SemiBold"/>
              </a:rPr>
              <a:t>Historical Thinking Skill:</a:t>
            </a:r>
            <a:r>
              <a:rPr lang="en" sz="1300">
                <a:solidFill>
                  <a:schemeClr val="dk1"/>
                </a:solidFill>
                <a:latin typeface="Inter"/>
                <a:ea typeface="Inter"/>
                <a:cs typeface="Inter"/>
                <a:sym typeface="Inter"/>
              </a:rPr>
              <a:t> Causation</a:t>
            </a:r>
            <a:endParaRPr sz="1300">
              <a:latin typeface="Inter"/>
              <a:ea typeface="Inter"/>
              <a:cs typeface="Inter"/>
              <a:sym typeface="Inter"/>
            </a:endParaRPr>
          </a:p>
        </p:txBody>
      </p:sp>
      <p:sp>
        <p:nvSpPr>
          <p:cNvPr id="213" name="Google Shape;213;p50"/>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“The Mines of Potosi”</a:t>
            </a:r>
            <a:endParaRPr sz="22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14" name="Google Shape;214;p50"/>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215" name="Google Shape;215;p50"/>
          <p:cNvGraphicFramePr/>
          <p:nvPr/>
        </p:nvGraphicFramePr>
        <p:xfrm>
          <a:off x="469041" y="1095235"/>
          <a:ext cx="3000000" cy="3000000"/>
        </p:xfrm>
        <a:graphic>
          <a:graphicData uri="http://schemas.openxmlformats.org/drawingml/2006/table">
            <a:tbl>
              <a:tblPr>
                <a:noFill/>
                <a:tableStyleId>{2CA2F58C-E747-484C-A1AF-E65ECDA06B0E}</a:tableStyleId>
              </a:tblPr>
              <a:tblGrid>
                <a:gridCol w="5022625"/>
                <a:gridCol w="1811675"/>
              </a:tblGrid>
              <a:tr h="299750">
                <a:tc gridSpan="2">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solidFill>
                            <a:schemeClr val="dk1"/>
                          </a:solidFill>
                          <a:latin typeface="Halant"/>
                          <a:ea typeface="Halant"/>
                          <a:cs typeface="Halant"/>
                          <a:sym typeface="Halant"/>
                        </a:rPr>
                        <a:t>Fray Domingo de Santa Tomás</a:t>
                      </a:r>
                      <a:r>
                        <a:rPr lang="en" sz="1200">
                          <a:solidFill>
                            <a:schemeClr val="dk1"/>
                          </a:solidFill>
                          <a:latin typeface="Halant"/>
                          <a:ea typeface="Halant"/>
                          <a:cs typeface="Halant"/>
                          <a:sym typeface="Halant"/>
                        </a:rPr>
                        <a:t>, “The Mines of Potosi: The </a:t>
                      </a:r>
                      <a:r>
                        <a:rPr lang="en" sz="1200">
                          <a:solidFill>
                            <a:schemeClr val="dk1"/>
                          </a:solidFill>
                          <a:latin typeface="Halant"/>
                          <a:ea typeface="Halant"/>
                          <a:cs typeface="Halant"/>
                          <a:sym typeface="Halant"/>
                        </a:rPr>
                        <a:t>Miserable</a:t>
                      </a:r>
                      <a:r>
                        <a:rPr lang="en" sz="1200">
                          <a:solidFill>
                            <a:schemeClr val="dk1"/>
                          </a:solidFill>
                          <a:latin typeface="Halant"/>
                          <a:ea typeface="Halant"/>
                          <a:cs typeface="Halant"/>
                          <a:sym typeface="Halant"/>
                        </a:rPr>
                        <a:t> Condition of the Indian Miners,” 1550.</a:t>
                      </a:r>
                      <a:endParaRPr sz="1200">
                        <a:latin typeface="Halant"/>
                        <a:ea typeface="Halant"/>
                        <a:cs typeface="Halant"/>
                        <a:sym typeface="Halant"/>
                      </a:endParaRPr>
                    </a:p>
                    <a:p>
                      <a:pPr indent="0" lvl="0" marL="0" rtl="0" algn="l">
                        <a:spcBef>
                          <a:spcPts val="0"/>
                        </a:spcBef>
                        <a:spcAft>
                          <a:spcPts val="0"/>
                        </a:spcAft>
                        <a:buNone/>
                      </a:pPr>
                      <a:r>
                        <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Note: </a:t>
                      </a:r>
                      <a:r>
                        <a:rPr lang="en" sz="1200">
                          <a:solidFill>
                            <a:schemeClr val="dk1"/>
                          </a:solidFill>
                          <a:latin typeface="Inter"/>
                          <a:ea typeface="Inter"/>
                          <a:cs typeface="Inter"/>
                          <a:sym typeface="Inter"/>
                        </a:rPr>
                        <a:t>Fray Domingo de Santo Tomás, was a Spanish Dominican missionary, bishop, and grammarian in the Viceroyalty of Peru.</a:t>
                      </a:r>
                      <a:endParaRPr sz="12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350050">
                <a:tc>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It must have been about four years during which this land was about to be lost that there was discovered a mouth of hell, into which have entered, as I say within that time, a great quantity of people, which by the greed of the Spaniards they sacrifice to their god, and these are some silver mines that they call Potosi. And so that your highness may understand that it truly is a mouth of hell that, in order to swallow up souls God permitted to be discovered in this land, I will here paint something of it. It is a hill in an extremely cold wasteland, around which for six leagues in all directions not a single plant grows that can sustain beasts, nor is there firewood to cook food. Indians bring these things on their backs or on llamas, those who have them, and the same is true for all that is necessary for the sustenance of the Spaniards and Indians who reside and remain there. The closest source for these things is 12, 15, or 30 leagues away, and the farthest is Collao, a hundred leagues away. A bushel of wheat commonly costs 30 castellanos [gold pesos] in that place, and most often more; the bushel of maize, which is the food of the Indians, from 15 to 20 castellanos; the bushel of other foods of theirs called chuño and potatoes, which are roots of plants, at 12 or 15 castellanos. They take the ore from that mountain I mentioned with all the labor one could imagine could be taken out of them, both because it is a great task to remove the ore from so deep among so many rocks and with such danger of frequent mine collapses, as well as what happens to them from the cold and distemper [destemple] of the land. The charcoal to smelt it [the ore] they bring from six leagues away and more. The firewood with which to warm themselves and to cook their food from the same distance to the fame of this hill and its richness from 200 leagues and more, from here 250, from there 230. From 180 leagues away they send the poor Indians by the force of each allotment [repartimiento] according to its rules. From one allotment fifty, from another sixty, from another 100, from another 200, and so on in greater numbers. However contrary to reason and the laws of free persons this may be, anyone who knows what freedom is ignores it, because sending off souls by force is either the condition of slaves or of condemned men to such a great penalty for grave crimes, and not the law of the free which your highness in his provisions and ordinances claims these poor folk to be.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Why does the author refer to the mines as a “mouth of hell”?</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B. </a:t>
                      </a:r>
                      <a:r>
                        <a:rPr lang="en" sz="1200">
                          <a:solidFill>
                            <a:schemeClr val="dk1"/>
                          </a:solidFill>
                          <a:latin typeface="Inter"/>
                          <a:ea typeface="Inter"/>
                          <a:cs typeface="Inter"/>
                          <a:sym typeface="Inter"/>
                        </a:rPr>
                        <a:t>What challenges do workers face?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C. </a:t>
                      </a:r>
                      <a:r>
                        <a:rPr lang="en" sz="1200">
                          <a:solidFill>
                            <a:schemeClr val="dk1"/>
                          </a:solidFill>
                          <a:latin typeface="Inter"/>
                          <a:ea typeface="Inter"/>
                          <a:cs typeface="Inter"/>
                          <a:sym typeface="Inter"/>
                        </a:rPr>
                        <a:t>How does the author critique the forced labor system?</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9" name="Shape 219"/>
        <p:cNvGrpSpPr/>
        <p:nvPr/>
      </p:nvGrpSpPr>
      <p:grpSpPr>
        <a:xfrm>
          <a:off x="0" y="0"/>
          <a:ext cx="0" cy="0"/>
          <a:chOff x="0" y="0"/>
          <a:chExt cx="0" cy="0"/>
        </a:xfrm>
      </p:grpSpPr>
      <p:sp>
        <p:nvSpPr>
          <p:cNvPr id="220" name="Google Shape;220;p51"/>
          <p:cNvSpPr txBox="1"/>
          <p:nvPr/>
        </p:nvSpPr>
        <p:spPr>
          <a:xfrm>
            <a:off x="5454675" y="182119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p>
        </p:txBody>
      </p:sp>
      <p:cxnSp>
        <p:nvCxnSpPr>
          <p:cNvPr id="221" name="Google Shape;221;p51"/>
          <p:cNvCxnSpPr>
            <a:stCxn id="222" idx="3"/>
            <a:endCxn id="223" idx="1"/>
          </p:cNvCxnSpPr>
          <p:nvPr/>
        </p:nvCxnSpPr>
        <p:spPr>
          <a:xfrm flipH="1" rot="10800000">
            <a:off x="2494327" y="3295783"/>
            <a:ext cx="2951700" cy="2641500"/>
          </a:xfrm>
          <a:prstGeom prst="straightConnector1">
            <a:avLst/>
          </a:prstGeom>
          <a:noFill/>
          <a:ln cap="flat" cmpd="sng" w="9525">
            <a:solidFill>
              <a:srgbClr val="595959"/>
            </a:solidFill>
            <a:prstDash val="solid"/>
            <a:round/>
            <a:headEnd len="med" w="med" type="none"/>
            <a:tailEnd len="med" w="med" type="triangle"/>
          </a:ln>
        </p:spPr>
      </p:cxnSp>
      <p:cxnSp>
        <p:nvCxnSpPr>
          <p:cNvPr id="224" name="Google Shape;224;p51"/>
          <p:cNvCxnSpPr>
            <a:stCxn id="222" idx="3"/>
            <a:endCxn id="225" idx="1"/>
          </p:cNvCxnSpPr>
          <p:nvPr/>
        </p:nvCxnSpPr>
        <p:spPr>
          <a:xfrm>
            <a:off x="2494327" y="5937283"/>
            <a:ext cx="2951700" cy="1388700"/>
          </a:xfrm>
          <a:prstGeom prst="straightConnector1">
            <a:avLst/>
          </a:prstGeom>
          <a:noFill/>
          <a:ln cap="flat" cmpd="sng" w="9525">
            <a:solidFill>
              <a:srgbClr val="595959"/>
            </a:solidFill>
            <a:prstDash val="solid"/>
            <a:round/>
            <a:headEnd len="med" w="med" type="none"/>
            <a:tailEnd len="med" w="med" type="triangle"/>
          </a:ln>
        </p:spPr>
      </p:cxnSp>
      <p:sp>
        <p:nvSpPr>
          <p:cNvPr id="226" name="Google Shape;226;p51"/>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endParaRPr sz="2500">
              <a:solidFill>
                <a:schemeClr val="dk1"/>
              </a:solidFill>
              <a:latin typeface="Plus Jakarta Sans"/>
              <a:ea typeface="Plus Jakarta Sans"/>
              <a:cs typeface="Plus Jakarta Sans"/>
              <a:sym typeface="Plus Jakarta Sans"/>
            </a:endParaRPr>
          </a:p>
        </p:txBody>
      </p:sp>
      <p:sp>
        <p:nvSpPr>
          <p:cNvPr id="227" name="Google Shape;227;p5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28" name="Google Shape;228;p5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9" name="Google Shape;229;p5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30" name="Google Shape;230;p51"/>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31" name="Google Shape;231;p51"/>
          <p:cNvSpPr txBox="1"/>
          <p:nvPr/>
        </p:nvSpPr>
        <p:spPr>
          <a:xfrm>
            <a:off x="3125020" y="1821202"/>
            <a:ext cx="1816800" cy="71613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rPr lang="en" sz="1800">
                <a:latin typeface="Inter"/>
                <a:ea typeface="Inter"/>
                <a:cs typeface="Inter"/>
                <a:sym typeface="Inter"/>
              </a:rPr>
              <a:t>Rationale:</a:t>
            </a:r>
            <a:endParaRPr sz="1800">
              <a:latin typeface="Inter"/>
              <a:ea typeface="Inter"/>
              <a:cs typeface="Inter"/>
              <a:sym typeface="Inter"/>
            </a:endParaRPr>
          </a:p>
          <a:p>
            <a:pPr indent="0" lvl="0" marL="0" rtl="0" algn="ctr">
              <a:spcBef>
                <a:spcPts val="0"/>
              </a:spcBef>
              <a:spcAft>
                <a:spcPts val="0"/>
              </a:spcAft>
              <a:buNone/>
            </a:pPr>
            <a:r>
              <a:t/>
            </a:r>
            <a:endParaRPr sz="1800">
              <a:latin typeface="Inter"/>
              <a:ea typeface="Inter"/>
              <a:cs typeface="Inter"/>
              <a:sym typeface="Inter"/>
            </a:endParaRPr>
          </a:p>
        </p:txBody>
      </p:sp>
      <p:sp>
        <p:nvSpPr>
          <p:cNvPr id="222" name="Google Shape;222;p51"/>
          <p:cNvSpPr txBox="1"/>
          <p:nvPr/>
        </p:nvSpPr>
        <p:spPr>
          <a:xfrm>
            <a:off x="748027" y="3662083"/>
            <a:ext cx="1746300" cy="4550400"/>
          </a:xfrm>
          <a:prstGeom prst="rect">
            <a:avLst/>
          </a:prstGeom>
          <a:noFill/>
          <a:ln cap="flat" cmpd="sng" w="19050">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rgbClr val="000000"/>
              </a:buClr>
              <a:buSzPts val="1200"/>
              <a:buFont typeface="Arial"/>
              <a:buNone/>
            </a:pPr>
            <a:r>
              <a:rPr b="1" lang="en" sz="1500">
                <a:solidFill>
                  <a:srgbClr val="000000"/>
                </a:solidFill>
                <a:latin typeface="Inter"/>
                <a:ea typeface="Inter"/>
                <a:cs typeface="Inter"/>
                <a:sym typeface="Inter"/>
              </a:rPr>
              <a:t>Historical Event</a:t>
            </a:r>
            <a:endParaRPr b="1" sz="1500">
              <a:solidFill>
                <a:srgbClr val="000000"/>
              </a:solidFill>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rPr b="1" lang="en" sz="1500">
                <a:latin typeface="Inter"/>
                <a:ea typeface="Inter"/>
                <a:cs typeface="Inter"/>
                <a:sym typeface="Inter"/>
              </a:rPr>
              <a:t>Spanish Coerced Labor of Indigenous Populations</a:t>
            </a:r>
            <a:r>
              <a:rPr b="1" lang="en" sz="1500">
                <a:solidFill>
                  <a:srgbClr val="000000"/>
                </a:solidFill>
                <a:latin typeface="Inter"/>
                <a:ea typeface="Inter"/>
                <a:cs typeface="Inter"/>
                <a:sym typeface="Inter"/>
              </a:rPr>
              <a:t> </a:t>
            </a:r>
            <a:endParaRPr b="1" sz="1500">
              <a:latin typeface="Inter"/>
              <a:ea typeface="Inter"/>
              <a:cs typeface="Inter"/>
              <a:sym typeface="Inter"/>
            </a:endParaRPr>
          </a:p>
        </p:txBody>
      </p:sp>
      <p:sp>
        <p:nvSpPr>
          <p:cNvPr id="232" name="Google Shape;232;p51"/>
          <p:cNvSpPr txBox="1"/>
          <p:nvPr/>
        </p:nvSpPr>
        <p:spPr>
          <a:xfrm>
            <a:off x="3430815" y="2039155"/>
            <a:ext cx="1205400" cy="1666200"/>
          </a:xfrm>
          <a:prstGeom prst="rect">
            <a:avLst/>
          </a:prstGeom>
          <a:solidFill>
            <a:srgbClr val="FFFFFF"/>
          </a:solid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Primary Effect:</a:t>
            </a:r>
            <a:endParaRPr b="1" sz="1500">
              <a:latin typeface="Inter"/>
              <a:ea typeface="Inter"/>
              <a:cs typeface="Inter"/>
              <a:sym typeface="Inter"/>
            </a:endParaRPr>
          </a:p>
        </p:txBody>
      </p:sp>
      <p:sp>
        <p:nvSpPr>
          <p:cNvPr id="233" name="Google Shape;233;p51"/>
          <p:cNvSpPr txBox="1"/>
          <p:nvPr/>
        </p:nvSpPr>
        <p:spPr>
          <a:xfrm>
            <a:off x="5589786" y="1186654"/>
            <a:ext cx="1476000" cy="636000"/>
          </a:xfrm>
          <a:prstGeom prst="rect">
            <a:avLst/>
          </a:prstGeom>
          <a:noFill/>
          <a:ln>
            <a:noFill/>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Secondary Effects:</a:t>
            </a:r>
            <a:endParaRPr b="1" sz="1500">
              <a:latin typeface="Inter"/>
              <a:ea typeface="Inter"/>
              <a:cs typeface="Inter"/>
              <a:sym typeface="Inter"/>
            </a:endParaRPr>
          </a:p>
        </p:txBody>
      </p:sp>
      <p:cxnSp>
        <p:nvCxnSpPr>
          <p:cNvPr id="234" name="Google Shape;234;p51"/>
          <p:cNvCxnSpPr/>
          <p:nvPr/>
        </p:nvCxnSpPr>
        <p:spPr>
          <a:xfrm flipH="1" rot="10800000">
            <a:off x="2493337" y="4432068"/>
            <a:ext cx="634200" cy="4200"/>
          </a:xfrm>
          <a:prstGeom prst="straightConnector1">
            <a:avLst/>
          </a:prstGeom>
          <a:noFill/>
          <a:ln cap="flat" cmpd="sng" w="19050">
            <a:solidFill>
              <a:srgbClr val="000000"/>
            </a:solidFill>
            <a:prstDash val="solid"/>
            <a:round/>
            <a:headEnd len="med" w="med" type="none"/>
            <a:tailEnd len="med" w="med" type="triangle"/>
          </a:ln>
        </p:spPr>
      </p:cxnSp>
      <p:cxnSp>
        <p:nvCxnSpPr>
          <p:cNvPr id="235" name="Google Shape;235;p51"/>
          <p:cNvCxnSpPr/>
          <p:nvPr/>
        </p:nvCxnSpPr>
        <p:spPr>
          <a:xfrm flipH="1" rot="10800000">
            <a:off x="2494294" y="7560380"/>
            <a:ext cx="618000" cy="8400"/>
          </a:xfrm>
          <a:prstGeom prst="straightConnector1">
            <a:avLst/>
          </a:prstGeom>
          <a:noFill/>
          <a:ln cap="flat" cmpd="sng" w="19050">
            <a:solidFill>
              <a:srgbClr val="000000"/>
            </a:solidFill>
            <a:prstDash val="solid"/>
            <a:round/>
            <a:headEnd len="med" w="med" type="none"/>
            <a:tailEnd len="med" w="med" type="triangle"/>
          </a:ln>
        </p:spPr>
      </p:cxnSp>
      <p:sp>
        <p:nvSpPr>
          <p:cNvPr id="225" name="Google Shape;225;p51"/>
          <p:cNvSpPr txBox="1"/>
          <p:nvPr/>
        </p:nvSpPr>
        <p:spPr>
          <a:xfrm>
            <a:off x="5445975" y="567144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p>
        </p:txBody>
      </p:sp>
      <p:sp>
        <p:nvSpPr>
          <p:cNvPr id="236" name="Google Shape;236;p51"/>
          <p:cNvSpPr txBox="1"/>
          <p:nvPr/>
        </p:nvSpPr>
        <p:spPr>
          <a:xfrm>
            <a:off x="453700" y="1815500"/>
            <a:ext cx="2552700" cy="13920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200">
                <a:latin typeface="Plus Jakarta Sans"/>
                <a:ea typeface="Plus Jakarta Sans"/>
                <a:cs typeface="Plus Jakarta Sans"/>
                <a:sym typeface="Plus Jakarta Sans"/>
              </a:rPr>
              <a:t>Directions</a:t>
            </a:r>
            <a:r>
              <a:rPr b="1" lang="en" sz="1200">
                <a:latin typeface="Plus Jakarta Sans"/>
                <a:ea typeface="Plus Jakarta Sans"/>
                <a:cs typeface="Plus Jakarta Sans"/>
                <a:sym typeface="Plus Jakarta Sans"/>
              </a:rPr>
              <a:t>:</a:t>
            </a:r>
            <a:r>
              <a:rPr i="1" lang="en" sz="1200">
                <a:latin typeface="Plus Jakarta Sans"/>
                <a:ea typeface="Plus Jakarta Sans"/>
                <a:cs typeface="Plus Jakarta Sans"/>
                <a:sym typeface="Plus Jakarta Sans"/>
              </a:rPr>
              <a:t> Label each effect. If possible, rank the secondary effects in order of importance (most important on top). Be sure to explain why you believe the primary effect is the most important.</a:t>
            </a:r>
            <a:endParaRPr i="1" sz="1200">
              <a:latin typeface="Plus Jakarta Sans"/>
              <a:ea typeface="Plus Jakarta Sans"/>
              <a:cs typeface="Plus Jakarta Sans"/>
              <a:sym typeface="Plus Jakarta Sans"/>
            </a:endParaRPr>
          </a:p>
        </p:txBody>
      </p:sp>
      <p:pic>
        <p:nvPicPr>
          <p:cNvPr id="237" name="Google Shape;237;p51"/>
          <p:cNvPicPr preferRelativeResize="0"/>
          <p:nvPr/>
        </p:nvPicPr>
        <p:blipFill>
          <a:blip r:embed="rId5">
            <a:alphaModFix/>
          </a:blip>
          <a:stretch>
            <a:fillRect/>
          </a:stretch>
        </p:blipFill>
        <p:spPr>
          <a:xfrm>
            <a:off x="453701" y="992626"/>
            <a:ext cx="822875" cy="822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1" name="Shape 241"/>
        <p:cNvGrpSpPr/>
        <p:nvPr/>
      </p:nvGrpSpPr>
      <p:grpSpPr>
        <a:xfrm>
          <a:off x="0" y="0"/>
          <a:ext cx="0" cy="0"/>
          <a:chOff x="0" y="0"/>
          <a:chExt cx="0" cy="0"/>
        </a:xfrm>
      </p:grpSpPr>
      <p:pic>
        <p:nvPicPr>
          <p:cNvPr id="242" name="Google Shape;242;p5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43" name="Google Shape;243;p52"/>
          <p:cNvSpPr txBox="1"/>
          <p:nvPr/>
        </p:nvSpPr>
        <p:spPr>
          <a:xfrm>
            <a:off x="2757050" y="2292913"/>
            <a:ext cx="4479000" cy="19431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200"/>
              <a:buFont typeface="Arial"/>
              <a:buNone/>
            </a:pPr>
            <a:r>
              <a:rPr b="1" lang="en" sz="1500">
                <a:solidFill>
                  <a:schemeClr val="dk1"/>
                </a:solidFill>
                <a:latin typeface="Plus Jakarta Sans"/>
                <a:ea typeface="Plus Jakarta Sans"/>
                <a:cs typeface="Plus Jakarta Sans"/>
                <a:sym typeface="Plus Jakarta Sans"/>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b="1" sz="1500">
              <a:solidFill>
                <a:schemeClr val="dk1"/>
              </a:solidFill>
              <a:latin typeface="Plus Jakarta Sans"/>
              <a:ea typeface="Plus Jakarta Sans"/>
              <a:cs typeface="Plus Jakarta Sans"/>
              <a:sym typeface="Plus Jakarta Sans"/>
            </a:endParaRPr>
          </a:p>
        </p:txBody>
      </p:sp>
      <p:sp>
        <p:nvSpPr>
          <p:cNvPr id="244" name="Google Shape;244;p52"/>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Formative Assessment:</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Causation</a:t>
            </a:r>
            <a:endParaRPr sz="1500">
              <a:solidFill>
                <a:srgbClr val="000000"/>
              </a:solidFill>
              <a:latin typeface="Plus Jakarta Sans Medium"/>
              <a:ea typeface="Plus Jakarta Sans Medium"/>
              <a:cs typeface="Plus Jakarta Sans Medium"/>
              <a:sym typeface="Plus Jakarta Sans Medium"/>
            </a:endParaRPr>
          </a:p>
        </p:txBody>
      </p:sp>
      <p:pic>
        <p:nvPicPr>
          <p:cNvPr id="245" name="Google Shape;245;p52"/>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46" name="Google Shape;246;p5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47" name="Google Shape;247;p5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48" name="Google Shape;248;p52"/>
          <p:cNvSpPr txBox="1"/>
          <p:nvPr/>
        </p:nvSpPr>
        <p:spPr>
          <a:xfrm>
            <a:off x="536459" y="4625088"/>
            <a:ext cx="6699600" cy="891000"/>
          </a:xfrm>
          <a:prstGeom prst="rect">
            <a:avLst/>
          </a:prstGeom>
          <a:noFill/>
          <a:ln>
            <a:noFill/>
          </a:ln>
        </p:spPr>
        <p:txBody>
          <a:bodyPr anchorCtr="0" anchor="ctr" bIns="116050" lIns="116050" spcFirstLastPara="1" rIns="116050" wrap="square" tIns="116050">
            <a:noAutofit/>
          </a:bodyPr>
          <a:lstStyle/>
          <a:p>
            <a:pPr indent="0" lvl="0" marL="0" rtl="0" algn="l">
              <a:spcBef>
                <a:spcPts val="0"/>
              </a:spcBef>
              <a:spcAft>
                <a:spcPts val="0"/>
              </a:spcAft>
              <a:buNone/>
            </a:pPr>
            <a:r>
              <a:rPr b="1" lang="en" sz="1500">
                <a:solidFill>
                  <a:schemeClr val="dk1"/>
                </a:solidFill>
                <a:latin typeface="Inter"/>
                <a:ea typeface="Inter"/>
                <a:cs typeface="Inter"/>
                <a:sym typeface="Inter"/>
              </a:rPr>
              <a:t>Directions</a:t>
            </a:r>
            <a:r>
              <a:rPr lang="en" sz="1500">
                <a:solidFill>
                  <a:schemeClr val="dk1"/>
                </a:solidFill>
                <a:latin typeface="Inter"/>
                <a:ea typeface="Inter"/>
                <a:cs typeface="Inter"/>
                <a:sym typeface="Inter"/>
              </a:rPr>
              <a:t>:</a:t>
            </a:r>
            <a:r>
              <a:rPr lang="en" sz="1500">
                <a:solidFill>
                  <a:schemeClr val="dk1"/>
                </a:solidFill>
                <a:latin typeface="Inter"/>
                <a:ea typeface="Inter"/>
                <a:cs typeface="Inter"/>
                <a:sym typeface="Inter"/>
              </a:rPr>
              <a:t> Read the following historical context and primary source. Then, answer the questions on causation that follow. This question is Weighted Multiple Choice (WMC). The two best answers are 2 points, the next-best answer is 1 point, and the incorrect answer is 0 points.</a:t>
            </a:r>
            <a:endParaRPr sz="1500">
              <a:solidFill>
                <a:schemeClr val="dk1"/>
              </a:solidFill>
              <a:latin typeface="Inter"/>
              <a:ea typeface="Inter"/>
              <a:cs typeface="Inter"/>
              <a:sym typeface="Inter"/>
            </a:endParaRPr>
          </a:p>
        </p:txBody>
      </p:sp>
      <p:pic>
        <p:nvPicPr>
          <p:cNvPr id="249" name="Google Shape;249;p52"/>
          <p:cNvPicPr preferRelativeResize="0"/>
          <p:nvPr/>
        </p:nvPicPr>
        <p:blipFill>
          <a:blip r:embed="rId5">
            <a:alphaModFix/>
          </a:blip>
          <a:stretch>
            <a:fillRect/>
          </a:stretch>
        </p:blipFill>
        <p:spPr>
          <a:xfrm>
            <a:off x="536446" y="2286512"/>
            <a:ext cx="1955925" cy="19559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53" name="Shape 253"/>
        <p:cNvGrpSpPr/>
        <p:nvPr/>
      </p:nvGrpSpPr>
      <p:grpSpPr>
        <a:xfrm>
          <a:off x="0" y="0"/>
          <a:ext cx="0" cy="0"/>
          <a:chOff x="0" y="0"/>
          <a:chExt cx="0" cy="0"/>
        </a:xfrm>
      </p:grpSpPr>
      <p:sp>
        <p:nvSpPr>
          <p:cNvPr id="254" name="Google Shape;254;p5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Formative Assessment: Causation</a:t>
            </a:r>
            <a:endParaRPr sz="1900">
              <a:latin typeface="Halant"/>
              <a:ea typeface="Halant"/>
              <a:cs typeface="Halant"/>
              <a:sym typeface="Halant"/>
            </a:endParaRPr>
          </a:p>
        </p:txBody>
      </p:sp>
      <p:pic>
        <p:nvPicPr>
          <p:cNvPr id="255" name="Google Shape;255;p5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56" name="Google Shape;256;p5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57" name="Google Shape;257;p5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58" name="Google Shape;258;p53"/>
          <p:cNvSpPr txBox="1"/>
          <p:nvPr/>
        </p:nvSpPr>
        <p:spPr>
          <a:xfrm>
            <a:off x="536400" y="604100"/>
            <a:ext cx="6786600" cy="3297300"/>
          </a:xfrm>
          <a:prstGeom prst="rect">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b="1" lang="en">
                <a:solidFill>
                  <a:schemeClr val="dk1"/>
                </a:solidFill>
                <a:latin typeface="Inter"/>
                <a:ea typeface="Inter"/>
                <a:cs typeface="Inter"/>
                <a:sym typeface="Inter"/>
              </a:rPr>
              <a:t>Historical Context:</a:t>
            </a:r>
            <a:endParaRPr b="1">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t/>
            </a:r>
            <a:endParaRPr b="1">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rPr lang="en">
                <a:solidFill>
                  <a:schemeClr val="dk1"/>
                </a:solidFill>
                <a:latin typeface="Inter"/>
                <a:ea typeface="Inter"/>
                <a:cs typeface="Inter"/>
                <a:sym typeface="Inter"/>
              </a:rPr>
              <a:t>From the late 15th century to the mid 17th century, European countries sent explorers around the world. These lands flourished before European arrival but explorers wished to claim these lands for their home countries. Explorers, mostly from Spain, hoped to spread their Catholic faith, make a name for themselves, and gain riches (often summarized as “God, Glory, and Gold”). </a:t>
            </a:r>
            <a:endParaRPr>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t/>
            </a:r>
            <a:endParaRPr>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rPr lang="en">
                <a:solidFill>
                  <a:schemeClr val="dk1"/>
                </a:solidFill>
                <a:latin typeface="Inter"/>
                <a:ea typeface="Inter"/>
                <a:cs typeface="Inter"/>
                <a:sym typeface="Inter"/>
              </a:rPr>
              <a:t>Europeans brought new livestock and crops, like cows and grapes, to the Americas. However, interactions between the Spanish and indigenous people often meant devastation for the people already living there. Most Spaniards believed that their Catholic faith and European way of life made them superior to the indigenous groups. This belief served as justification for their conquest of the Americas.</a:t>
            </a:r>
            <a:endParaRPr>
              <a:solidFill>
                <a:schemeClr val="dk1"/>
              </a:solidFill>
              <a:latin typeface="Inter"/>
              <a:ea typeface="Inter"/>
              <a:cs typeface="Inter"/>
              <a:sym typeface="Inter"/>
            </a:endParaRPr>
          </a:p>
        </p:txBody>
      </p:sp>
      <p:graphicFrame>
        <p:nvGraphicFramePr>
          <p:cNvPr id="259" name="Google Shape;259;p53"/>
          <p:cNvGraphicFramePr/>
          <p:nvPr/>
        </p:nvGraphicFramePr>
        <p:xfrm>
          <a:off x="536356" y="4053700"/>
          <a:ext cx="3000000" cy="3000000"/>
        </p:xfrm>
        <a:graphic>
          <a:graphicData uri="http://schemas.openxmlformats.org/drawingml/2006/table">
            <a:tbl>
              <a:tblPr>
                <a:noFill/>
                <a:tableStyleId>{2CA2F58C-E747-484C-A1AF-E65ECDA06B0E}</a:tableStyleId>
              </a:tblPr>
              <a:tblGrid>
                <a:gridCol w="6786675"/>
              </a:tblGrid>
              <a:tr h="916925">
                <a:tc>
                  <a:txBody>
                    <a:bodyPr/>
                    <a:lstStyle/>
                    <a:p>
                      <a:pPr indent="0" lvl="0" marL="0" rtl="0" algn="l">
                        <a:spcBef>
                          <a:spcPts val="0"/>
                        </a:spcBef>
                        <a:spcAft>
                          <a:spcPts val="0"/>
                        </a:spcAft>
                        <a:buClr>
                          <a:schemeClr val="dk1"/>
                        </a:buClr>
                        <a:buSzPts val="1100"/>
                        <a:buFont typeface="Arial"/>
                        <a:buNone/>
                      </a:pPr>
                      <a:r>
                        <a:rPr lang="en" sz="1500">
                          <a:solidFill>
                            <a:schemeClr val="dk1"/>
                          </a:solidFill>
                          <a:latin typeface="Inter"/>
                          <a:ea typeface="Inter"/>
                          <a:cs typeface="Inter"/>
                          <a:sym typeface="Inter"/>
                        </a:rPr>
                        <a:t>Source: Theodore de Bry (images) and Bartolome de las Casas (text). </a:t>
                      </a:r>
                      <a:r>
                        <a:rPr i="1" lang="en" sz="1500">
                          <a:solidFill>
                            <a:schemeClr val="dk1"/>
                          </a:solidFill>
                          <a:latin typeface="Inter"/>
                          <a:ea typeface="Inter"/>
                          <a:cs typeface="Inter"/>
                          <a:sym typeface="Inter"/>
                        </a:rPr>
                        <a:t>A Short Account of the Destruction of the Indies,</a:t>
                      </a:r>
                      <a:r>
                        <a:rPr lang="en" sz="1500">
                          <a:solidFill>
                            <a:schemeClr val="dk1"/>
                          </a:solidFill>
                          <a:latin typeface="Inter"/>
                          <a:ea typeface="Inter"/>
                          <a:cs typeface="Inter"/>
                          <a:sym typeface="Inter"/>
                        </a:rPr>
                        <a:t> 1598.</a:t>
                      </a:r>
                      <a:endParaRPr sz="1300">
                        <a:solidFill>
                          <a:schemeClr val="dk1"/>
                        </a:solidFill>
                        <a:latin typeface="Inter"/>
                        <a:ea typeface="Inter"/>
                        <a:cs typeface="Inter"/>
                        <a:sym typeface="Inter"/>
                      </a:endParaRPr>
                    </a:p>
                  </a:txBody>
                  <a:tcPr marT="66525" marB="66525" marR="67475" marL="67475">
                    <a:lnL cap="flat" cmpd="sng" w="12700">
                      <a:solidFill>
                        <a:srgbClr val="B7B7B7"/>
                      </a:solidFill>
                      <a:prstDash val="solid"/>
                      <a:round/>
                      <a:headEnd len="sm" w="sm" type="none"/>
                      <a:tailEnd len="sm" w="sm" type="none"/>
                    </a:lnL>
                    <a:lnR cap="flat" cmpd="sng" w="12700">
                      <a:solidFill>
                        <a:srgbClr val="B7B7B7"/>
                      </a:solidFill>
                      <a:prstDash val="solid"/>
                      <a:round/>
                      <a:headEnd len="sm" w="sm" type="none"/>
                      <a:tailEnd len="sm" w="sm" type="none"/>
                    </a:lnR>
                    <a:lnT cap="flat" cmpd="sng" w="12700">
                      <a:solidFill>
                        <a:srgbClr val="B7B7B7"/>
                      </a:solidFill>
                      <a:prstDash val="solid"/>
                      <a:round/>
                      <a:headEnd len="sm" w="sm" type="none"/>
                      <a:tailEnd len="sm" w="sm" type="none"/>
                    </a:lnT>
                    <a:lnB cap="flat" cmpd="sng" w="12700">
                      <a:solidFill>
                        <a:srgbClr val="B7B7B7"/>
                      </a:solidFill>
                      <a:prstDash val="solid"/>
                      <a:round/>
                      <a:headEnd len="sm" w="sm" type="none"/>
                      <a:tailEnd len="sm" w="sm" type="none"/>
                    </a:lnB>
                  </a:tcPr>
                </a:tc>
              </a:tr>
              <a:tr h="3477625">
                <a:tc>
                  <a:txBody>
                    <a:bodyPr/>
                    <a:lstStyle/>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500">
                          <a:solidFill>
                            <a:schemeClr val="dk1"/>
                          </a:solidFill>
                          <a:latin typeface="Inter"/>
                          <a:ea typeface="Inter"/>
                          <a:cs typeface="Inter"/>
                          <a:sym typeface="Inter"/>
                        </a:rPr>
                        <a:t>It was upon these gentle lambs, imbued by the Creator with all the qualities we have mentioned, that from the very first day they clapped eyes on them the Spanish fell like ravening wolves upon the fold, or like tigers and savage lions who have not eaten meat for days… When the Spanish first journeyed there, the indigenous population of the island of Hispaniola stood at some three million; today only two hundred survive. The native population…was wiped out by force, a policy adopted by the Spaniards.</a:t>
                      </a:r>
                      <a:endParaRPr sz="1500">
                        <a:solidFill>
                          <a:schemeClr val="dk1"/>
                        </a:solidFill>
                        <a:latin typeface="Inter"/>
                        <a:ea typeface="Inter"/>
                        <a:cs typeface="Inter"/>
                        <a:sym typeface="Inter"/>
                      </a:endParaRPr>
                    </a:p>
                  </a:txBody>
                  <a:tcPr marT="95800" marB="95800" marR="97175" marL="97175">
                    <a:lnL cap="flat" cmpd="sng" w="12700">
                      <a:solidFill>
                        <a:srgbClr val="FFFFFF"/>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B7B7B7"/>
                      </a:solidFill>
                      <a:prstDash val="solid"/>
                      <a:round/>
                      <a:headEnd len="sm" w="sm" type="none"/>
                      <a:tailEnd len="sm" w="sm" type="none"/>
                    </a:lnT>
                    <a:lnB cap="flat" cmpd="sng" w="12700">
                      <a:solidFill>
                        <a:srgbClr val="B7B7B7">
                          <a:alpha val="0"/>
                        </a:srgbClr>
                      </a:solidFill>
                      <a:prstDash val="solid"/>
                      <a:round/>
                      <a:headEnd len="sm" w="sm" type="none"/>
                      <a:tailEnd len="sm" w="sm" type="none"/>
                    </a:lnB>
                  </a:tcPr>
                </a:tc>
              </a:tr>
            </a:tbl>
          </a:graphicData>
        </a:graphic>
      </p:graphicFrame>
      <p:pic>
        <p:nvPicPr>
          <p:cNvPr id="260" name="Google Shape;260;p53"/>
          <p:cNvPicPr preferRelativeResize="0"/>
          <p:nvPr/>
        </p:nvPicPr>
        <p:blipFill>
          <a:blip r:embed="rId4">
            <a:alphaModFix/>
          </a:blip>
          <a:stretch>
            <a:fillRect/>
          </a:stretch>
        </p:blipFill>
        <p:spPr>
          <a:xfrm>
            <a:off x="536345" y="4742037"/>
            <a:ext cx="3322865" cy="2514600"/>
          </a:xfrm>
          <a:prstGeom prst="rect">
            <a:avLst/>
          </a:prstGeom>
          <a:noFill/>
          <a:ln>
            <a:noFill/>
          </a:ln>
        </p:spPr>
      </p:pic>
      <p:pic>
        <p:nvPicPr>
          <p:cNvPr id="261" name="Google Shape;261;p53"/>
          <p:cNvPicPr preferRelativeResize="0"/>
          <p:nvPr/>
        </p:nvPicPr>
        <p:blipFill>
          <a:blip r:embed="rId5">
            <a:alphaModFix/>
          </a:blip>
          <a:stretch>
            <a:fillRect/>
          </a:stretch>
        </p:blipFill>
        <p:spPr>
          <a:xfrm>
            <a:off x="4139831" y="4732046"/>
            <a:ext cx="3183165" cy="253455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65" name="Shape 265"/>
        <p:cNvGrpSpPr/>
        <p:nvPr/>
      </p:nvGrpSpPr>
      <p:grpSpPr>
        <a:xfrm>
          <a:off x="0" y="0"/>
          <a:ext cx="0" cy="0"/>
          <a:chOff x="0" y="0"/>
          <a:chExt cx="0" cy="0"/>
        </a:xfrm>
      </p:grpSpPr>
      <p:sp>
        <p:nvSpPr>
          <p:cNvPr id="266" name="Google Shape;266;p5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Formative Assessment: Causation</a:t>
            </a:r>
            <a:endParaRPr sz="1900">
              <a:latin typeface="Halant"/>
              <a:ea typeface="Halant"/>
              <a:cs typeface="Halant"/>
              <a:sym typeface="Halant"/>
            </a:endParaRPr>
          </a:p>
        </p:txBody>
      </p:sp>
      <p:pic>
        <p:nvPicPr>
          <p:cNvPr id="267" name="Google Shape;267;p5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68" name="Google Shape;268;p5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69" name="Google Shape;269;p5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70" name="Google Shape;270;p54"/>
          <p:cNvSpPr txBox="1"/>
          <p:nvPr/>
        </p:nvSpPr>
        <p:spPr>
          <a:xfrm>
            <a:off x="475400" y="915375"/>
            <a:ext cx="6821700" cy="4113900"/>
          </a:xfrm>
          <a:prstGeom prst="rect">
            <a:avLst/>
          </a:prstGeom>
          <a:noFill/>
          <a:ln>
            <a:noFill/>
          </a:ln>
        </p:spPr>
        <p:txBody>
          <a:bodyPr anchorCtr="0" anchor="t" bIns="96675" lIns="96675" spcFirstLastPara="1" rIns="96675" wrap="square" tIns="96675">
            <a:noAutofit/>
          </a:bodyPr>
          <a:lstStyle/>
          <a:p>
            <a:pPr indent="-323850" lvl="0" marL="457200" rtl="0" algn="l">
              <a:spcBef>
                <a:spcPts val="0"/>
              </a:spcBef>
              <a:spcAft>
                <a:spcPts val="0"/>
              </a:spcAft>
              <a:buClr>
                <a:schemeClr val="dk1"/>
              </a:buClr>
              <a:buSzPts val="1500"/>
              <a:buFont typeface="Work Sans"/>
              <a:buAutoNum type="arabicPeriod"/>
            </a:pPr>
            <a:r>
              <a:rPr lang="en" sz="1500">
                <a:solidFill>
                  <a:schemeClr val="dk1"/>
                </a:solidFill>
                <a:highlight>
                  <a:schemeClr val="lt1"/>
                </a:highlight>
                <a:latin typeface="Inter"/>
                <a:ea typeface="Inter"/>
                <a:cs typeface="Inter"/>
                <a:sym typeface="Inter"/>
              </a:rPr>
              <a:t>Using both the historical context </a:t>
            </a:r>
            <a:r>
              <a:rPr i="1" lang="en" sz="1500">
                <a:solidFill>
                  <a:schemeClr val="dk1"/>
                </a:solidFill>
                <a:highlight>
                  <a:schemeClr val="lt1"/>
                </a:highlight>
                <a:latin typeface="Inter"/>
                <a:ea typeface="Inter"/>
                <a:cs typeface="Inter"/>
                <a:sym typeface="Inter"/>
              </a:rPr>
              <a:t>and</a:t>
            </a:r>
            <a:r>
              <a:rPr lang="en" sz="1500">
                <a:solidFill>
                  <a:schemeClr val="dk1"/>
                </a:solidFill>
                <a:highlight>
                  <a:schemeClr val="lt1"/>
                </a:highlight>
                <a:latin typeface="Inter"/>
                <a:ea typeface="Inter"/>
                <a:cs typeface="Inter"/>
                <a:sym typeface="Inter"/>
              </a:rPr>
              <a:t> the primary source, select the </a:t>
            </a:r>
            <a:r>
              <a:rPr b="1" i="1" lang="en" sz="1500">
                <a:solidFill>
                  <a:schemeClr val="dk1"/>
                </a:solidFill>
                <a:highlight>
                  <a:schemeClr val="lt1"/>
                </a:highlight>
                <a:latin typeface="Inter"/>
                <a:ea typeface="Inter"/>
                <a:cs typeface="Inter"/>
                <a:sym typeface="Inter"/>
              </a:rPr>
              <a:t>two statements </a:t>
            </a:r>
            <a:r>
              <a:rPr lang="en" sz="1500">
                <a:solidFill>
                  <a:schemeClr val="dk1"/>
                </a:solidFill>
                <a:highlight>
                  <a:schemeClr val="lt1"/>
                </a:highlight>
                <a:latin typeface="Inter"/>
                <a:ea typeface="Inter"/>
                <a:cs typeface="Inter"/>
                <a:sym typeface="Inter"/>
              </a:rPr>
              <a:t>that best demonstrate the effects of European exploration on indigenous populations in the Americas.</a:t>
            </a:r>
            <a:endParaRPr sz="1500">
              <a:solidFill>
                <a:schemeClr val="dk1"/>
              </a:solidFill>
              <a:highlight>
                <a:schemeClr val="lt1"/>
              </a:highlight>
              <a:latin typeface="Inter"/>
              <a:ea typeface="Inter"/>
              <a:cs typeface="Inter"/>
              <a:sym typeface="Inter"/>
            </a:endParaRPr>
          </a:p>
          <a:p>
            <a:pPr indent="0" lvl="0" marL="4826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in the Americas because Europeans subjected indigenous populations to their Catholic beliefs and way of life.</a:t>
            </a:r>
            <a:endParaRPr sz="1500">
              <a:solidFill>
                <a:schemeClr val="dk1"/>
              </a:solidFill>
              <a:highlight>
                <a:schemeClr val="l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by introducing new plants and goods to America.</a:t>
            </a:r>
            <a:endParaRPr sz="1500">
              <a:solidFill>
                <a:schemeClr val="dk1"/>
              </a:solidFill>
              <a:highlight>
                <a:schemeClr val="l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resulted in the deaths of millions of indigenous people.</a:t>
            </a:r>
            <a:endParaRPr sz="1500">
              <a:solidFill>
                <a:schemeClr val="dk1"/>
              </a:solidFill>
              <a:highlight>
                <a:schemeClr val="l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by providing long-lasting and equal friendships between Europeans and indigenous Americans.</a:t>
            </a:r>
            <a:endParaRPr sz="15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p:txBody>
      </p:sp>
      <p:sp>
        <p:nvSpPr>
          <p:cNvPr id="271" name="Google Shape;271;p54"/>
          <p:cNvSpPr txBox="1"/>
          <p:nvPr/>
        </p:nvSpPr>
        <p:spPr>
          <a:xfrm>
            <a:off x="475400" y="5225526"/>
            <a:ext cx="6821700" cy="3600000"/>
          </a:xfrm>
          <a:prstGeom prst="rect">
            <a:avLst/>
          </a:prstGeom>
          <a:noFill/>
          <a:ln cap="flat" cmpd="sng" w="28575">
            <a:solidFill>
              <a:srgbClr val="B7B7B7"/>
            </a:solidFill>
            <a:prstDash val="solid"/>
            <a:round/>
            <a:headEnd len="sm" w="sm" type="none"/>
            <a:tailEnd len="sm" w="sm" type="none"/>
          </a:ln>
        </p:spPr>
        <p:txBody>
          <a:bodyPr anchorCtr="0" anchor="t" bIns="116050" lIns="116050" spcFirstLastPara="1" rIns="116050" wrap="square" tIns="116050">
            <a:noAutofit/>
          </a:bodyPr>
          <a:lstStyle/>
          <a:p>
            <a:pPr indent="0" lvl="0" marL="0" rtl="0" algn="l">
              <a:spcBef>
                <a:spcPts val="0"/>
              </a:spcBef>
              <a:spcAft>
                <a:spcPts val="0"/>
              </a:spcAft>
              <a:buClr>
                <a:schemeClr val="dk1"/>
              </a:buClr>
              <a:buSzPts val="1200"/>
              <a:buFont typeface="Arial"/>
              <a:buNone/>
            </a:pPr>
            <a:r>
              <a:rPr lang="en" sz="1500">
                <a:solidFill>
                  <a:schemeClr val="dk1"/>
                </a:solidFill>
                <a:latin typeface="Inter"/>
                <a:ea typeface="Inter"/>
                <a:cs typeface="Inter"/>
                <a:sym typeface="Inter"/>
              </a:rPr>
              <a:t>  2.   Historians rank effects to establish which effects are more significant. Using both the historical context and primary source, explain why one of the statements you chose represents a more significant</a:t>
            </a:r>
            <a:r>
              <a:rPr lang="en" sz="1500">
                <a:solidFill>
                  <a:schemeClr val="dk1"/>
                </a:solidFill>
                <a:highlight>
                  <a:schemeClr val="lt1"/>
                </a:highlight>
                <a:latin typeface="Inter"/>
                <a:ea typeface="Inter"/>
                <a:cs typeface="Inter"/>
                <a:sym typeface="Inter"/>
              </a:rPr>
              <a:t> effect of European exploration on indigenous populations in the Americas.</a:t>
            </a:r>
            <a:r>
              <a:rPr lang="en" sz="1500">
                <a:solidFill>
                  <a:schemeClr val="dk1"/>
                </a:solidFill>
                <a:latin typeface="Inter"/>
                <a:ea typeface="Inter"/>
                <a:cs typeface="Inter"/>
                <a:sym typeface="Inter"/>
              </a:rPr>
              <a:t> Cite evidence.</a:t>
            </a:r>
            <a:endParaRPr sz="15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75" name="Shape 275"/>
        <p:cNvGrpSpPr/>
        <p:nvPr/>
      </p:nvGrpSpPr>
      <p:grpSpPr>
        <a:xfrm>
          <a:off x="0" y="0"/>
          <a:ext cx="0" cy="0"/>
          <a:chOff x="0" y="0"/>
          <a:chExt cx="0" cy="0"/>
        </a:xfrm>
      </p:grpSpPr>
      <p:cxnSp>
        <p:nvCxnSpPr>
          <p:cNvPr id="276" name="Google Shape;276;p55"/>
          <p:cNvCxnSpPr>
            <a:endCxn id="277" idx="1"/>
          </p:cNvCxnSpPr>
          <p:nvPr/>
        </p:nvCxnSpPr>
        <p:spPr>
          <a:xfrm>
            <a:off x="2181150" y="5177825"/>
            <a:ext cx="3211500" cy="385200"/>
          </a:xfrm>
          <a:prstGeom prst="straightConnector1">
            <a:avLst/>
          </a:prstGeom>
          <a:noFill/>
          <a:ln cap="flat" cmpd="sng" w="19050">
            <a:solidFill>
              <a:srgbClr val="595959"/>
            </a:solidFill>
            <a:prstDash val="solid"/>
            <a:round/>
            <a:headEnd len="med" w="med" type="none"/>
            <a:tailEnd len="med" w="med" type="triangle"/>
          </a:ln>
        </p:spPr>
      </p:cxnSp>
      <p:cxnSp>
        <p:nvCxnSpPr>
          <p:cNvPr id="278" name="Google Shape;278;p55"/>
          <p:cNvCxnSpPr>
            <a:endCxn id="279" idx="1"/>
          </p:cNvCxnSpPr>
          <p:nvPr/>
        </p:nvCxnSpPr>
        <p:spPr>
          <a:xfrm flipH="1" rot="10800000">
            <a:off x="2178450" y="4073575"/>
            <a:ext cx="3214200" cy="360000"/>
          </a:xfrm>
          <a:prstGeom prst="straightConnector1">
            <a:avLst/>
          </a:prstGeom>
          <a:noFill/>
          <a:ln cap="flat" cmpd="sng" w="19050">
            <a:solidFill>
              <a:srgbClr val="595959"/>
            </a:solidFill>
            <a:prstDash val="solid"/>
            <a:round/>
            <a:headEnd len="med" w="med" type="none"/>
            <a:tailEnd len="med" w="med" type="triangle"/>
          </a:ln>
        </p:spPr>
      </p:cxnSp>
      <p:sp>
        <p:nvSpPr>
          <p:cNvPr id="280" name="Google Shape;280;p55"/>
          <p:cNvSpPr txBox="1"/>
          <p:nvPr/>
        </p:nvSpPr>
        <p:spPr>
          <a:xfrm>
            <a:off x="2767950" y="3317963"/>
            <a:ext cx="2040900" cy="3024000"/>
          </a:xfrm>
          <a:prstGeom prst="rect">
            <a:avLst/>
          </a:prstGeom>
          <a:solidFill>
            <a:schemeClr val="lt1"/>
          </a:solid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1600">
                <a:solidFill>
                  <a:srgbClr val="000000"/>
                </a:solidFill>
                <a:latin typeface="Inter"/>
                <a:ea typeface="Inter"/>
                <a:cs typeface="Inter"/>
                <a:sym typeface="Inter"/>
              </a:rPr>
              <a:t>Historians often identify a primary </a:t>
            </a:r>
            <a:r>
              <a:rPr lang="en" sz="1600">
                <a:latin typeface="Inter"/>
                <a:ea typeface="Inter"/>
                <a:cs typeface="Inter"/>
                <a:sym typeface="Inter"/>
              </a:rPr>
              <a:t>effect</a:t>
            </a:r>
            <a:r>
              <a:rPr lang="en" sz="1600">
                <a:solidFill>
                  <a:srgbClr val="000000"/>
                </a:solidFill>
                <a:latin typeface="Inter"/>
                <a:ea typeface="Inter"/>
                <a:cs typeface="Inter"/>
                <a:sym typeface="Inter"/>
              </a:rPr>
              <a:t> of a historical event. This is never the only </a:t>
            </a:r>
            <a:r>
              <a:rPr lang="en" sz="1600">
                <a:latin typeface="Inter"/>
                <a:ea typeface="Inter"/>
                <a:cs typeface="Inter"/>
                <a:sym typeface="Inter"/>
              </a:rPr>
              <a:t>effect</a:t>
            </a:r>
            <a:r>
              <a:rPr lang="en" sz="1600">
                <a:solidFill>
                  <a:srgbClr val="000000"/>
                </a:solidFill>
                <a:latin typeface="Inter"/>
                <a:ea typeface="Inter"/>
                <a:cs typeface="Inter"/>
                <a:sym typeface="Inter"/>
              </a:rPr>
              <a:t>, but the evidence suggests it is the most significant.</a:t>
            </a:r>
            <a:endParaRPr sz="1700">
              <a:latin typeface="Inter"/>
              <a:ea typeface="Inter"/>
              <a:cs typeface="Inter"/>
              <a:sym typeface="Inter"/>
            </a:endParaRPr>
          </a:p>
        </p:txBody>
      </p:sp>
      <p:sp>
        <p:nvSpPr>
          <p:cNvPr id="281" name="Google Shape;281;p55"/>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What is </a:t>
            </a:r>
            <a:endParaRPr sz="20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r>
              <a:rPr lang="en" sz="2500">
                <a:solidFill>
                  <a:schemeClr val="dk1"/>
                </a:solidFill>
                <a:latin typeface="Plus Jakarta Sans"/>
                <a:ea typeface="Plus Jakarta Sans"/>
                <a:cs typeface="Plus Jakarta Sans"/>
                <a:sym typeface="Plus Jakarta Sans"/>
              </a:rPr>
              <a:t> (Exemplar)</a:t>
            </a:r>
            <a:endParaRPr sz="1700">
              <a:solidFill>
                <a:schemeClr val="dk1"/>
              </a:solidFill>
              <a:latin typeface="Halant"/>
              <a:ea typeface="Halant"/>
              <a:cs typeface="Halant"/>
              <a:sym typeface="Halant"/>
            </a:endParaRPr>
          </a:p>
        </p:txBody>
      </p:sp>
      <p:sp>
        <p:nvSpPr>
          <p:cNvPr id="282" name="Google Shape;282;p5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83" name="Google Shape;283;p5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84" name="Google Shape;284;p5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85" name="Google Shape;285;p5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86" name="Google Shape;286;p55"/>
          <p:cNvSpPr txBox="1"/>
          <p:nvPr/>
        </p:nvSpPr>
        <p:spPr>
          <a:xfrm>
            <a:off x="1816375" y="1325600"/>
            <a:ext cx="5487000" cy="1275300"/>
          </a:xfrm>
          <a:prstGeom prst="rect">
            <a:avLst/>
          </a:prstGeom>
          <a:solidFill>
            <a:srgbClr val="EFFEF9"/>
          </a:solidFill>
          <a:ln cap="flat" cmpd="sng" w="9525">
            <a:solidFill>
              <a:srgbClr val="000000"/>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a:solidFill>
                  <a:srgbClr val="000000"/>
                </a:solidFill>
                <a:latin typeface="Plus Jakarta Sans"/>
                <a:ea typeface="Plus Jakarta Sans"/>
                <a:cs typeface="Plus Jakarta Sans"/>
                <a:sym typeface="Plus Jakarta Sans"/>
              </a:rPr>
              <a:t>Quick Definition: </a:t>
            </a:r>
            <a:r>
              <a:rPr lang="en">
                <a:solidFill>
                  <a:srgbClr val="000000"/>
                </a:solidFill>
                <a:latin typeface="Plus Jakarta Sans"/>
                <a:ea typeface="Plus Jakarta Sans"/>
                <a:cs typeface="Plus Jakarta Sans"/>
                <a:sym typeface="Plus Jakarta Sans"/>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p:txBody>
      </p:sp>
      <p:graphicFrame>
        <p:nvGraphicFramePr>
          <p:cNvPr id="287" name="Google Shape;287;p55"/>
          <p:cNvGraphicFramePr/>
          <p:nvPr/>
        </p:nvGraphicFramePr>
        <p:xfrm>
          <a:off x="469050" y="7265138"/>
          <a:ext cx="3000000" cy="3000000"/>
        </p:xfrm>
        <a:graphic>
          <a:graphicData uri="http://schemas.openxmlformats.org/drawingml/2006/table">
            <a:tbl>
              <a:tblPr>
                <a:noFill/>
                <a:tableStyleId>{E5969327-0AFE-4F6A-869B-2B31D4D79CE8}</a:tableStyleId>
              </a:tblPr>
              <a:tblGrid>
                <a:gridCol w="3417150"/>
                <a:gridCol w="3417150"/>
              </a:tblGrid>
              <a:tr h="600300">
                <a:tc>
                  <a:txBody>
                    <a:bodyPr/>
                    <a:lstStyle/>
                    <a:p>
                      <a:pPr indent="0" lvl="0" marL="0" rtl="0" algn="l">
                        <a:spcBef>
                          <a:spcPts val="0"/>
                        </a:spcBef>
                        <a:spcAft>
                          <a:spcPts val="0"/>
                        </a:spcAft>
                        <a:buNone/>
                      </a:pPr>
                      <a:r>
                        <a:rPr lang="en" sz="1100">
                          <a:latin typeface="Inter"/>
                          <a:ea typeface="Inter"/>
                          <a:cs typeface="Inter"/>
                          <a:sym typeface="Inter"/>
                        </a:rPr>
                        <a:t>Think of a new school-wide recycling program as historical event. List a primary effect of the program followed by two secondary effects.</a:t>
                      </a:r>
                      <a:endParaRPr sz="11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Inter"/>
                          <a:ea typeface="Inter"/>
                          <a:cs typeface="Inter"/>
                          <a:sym typeface="Inter"/>
                        </a:rPr>
                        <a:t>Why is knowing the effect of something helpful for better understanding it?</a:t>
                      </a:r>
                      <a:endParaRPr sz="11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99125">
                <a:tc>
                  <a:txBody>
                    <a:bodyPr/>
                    <a:lstStyle/>
                    <a:p>
                      <a:pPr indent="0" lvl="0" marL="0" rtl="0" algn="l">
                        <a:spcBef>
                          <a:spcPts val="0"/>
                        </a:spcBef>
                        <a:spcAft>
                          <a:spcPts val="0"/>
                        </a:spcAft>
                        <a:buNone/>
                      </a:pPr>
                      <a:r>
                        <a:rPr lang="en" sz="1000">
                          <a:latin typeface="Inter"/>
                          <a:ea typeface="Inter"/>
                          <a:cs typeface="Inter"/>
                          <a:sym typeface="Inter"/>
                        </a:rPr>
                        <a:t>Primary Effect: </a:t>
                      </a:r>
                      <a:r>
                        <a:rPr b="1" lang="en" sz="1000">
                          <a:solidFill>
                            <a:srgbClr val="E95C3D"/>
                          </a:solidFill>
                          <a:latin typeface="Inter"/>
                          <a:ea typeface="Inter"/>
                          <a:cs typeface="Inter"/>
                          <a:sym typeface="Inter"/>
                        </a:rPr>
                        <a:t>Reduced overall waste for school</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Secondary Effect 1: </a:t>
                      </a:r>
                      <a:r>
                        <a:rPr b="1" lang="en" sz="1000">
                          <a:solidFill>
                            <a:srgbClr val="E95C3D"/>
                          </a:solidFill>
                          <a:latin typeface="Inter"/>
                          <a:ea typeface="Inter"/>
                          <a:cs typeface="Inter"/>
                          <a:sym typeface="Inter"/>
                        </a:rPr>
                        <a:t>Eco-friendly actions at home</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Secondary Effect 2: </a:t>
                      </a:r>
                      <a:r>
                        <a:rPr b="1" lang="en" sz="1000">
                          <a:solidFill>
                            <a:srgbClr val="E95C3D"/>
                          </a:solidFill>
                          <a:latin typeface="Inter"/>
                          <a:ea typeface="Inter"/>
                          <a:cs typeface="Inter"/>
                          <a:sym typeface="Inter"/>
                        </a:rPr>
                        <a:t>Similar actions at other schools</a:t>
                      </a:r>
                      <a:endParaRPr b="1" sz="1000">
                        <a:solidFill>
                          <a:srgbClr val="E95C3D"/>
                        </a:solidFill>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By revealing the impact of a historical event, a topic becomes more meaningful and relevant. It can help anticipate outcomes in similar situations and learn from past events. It can help us make informed decisions.</a:t>
                      </a:r>
                      <a:endParaRPr b="1" sz="1000">
                        <a:solidFill>
                          <a:srgbClr val="E95C3D"/>
                        </a:solidFill>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88" name="Google Shape;288;p55"/>
          <p:cNvSpPr txBox="1"/>
          <p:nvPr/>
        </p:nvSpPr>
        <p:spPr>
          <a:xfrm>
            <a:off x="469050" y="6657863"/>
            <a:ext cx="1138200" cy="400200"/>
          </a:xfrm>
          <a:prstGeom prst="rect">
            <a:avLst/>
          </a:prstGeom>
          <a:noFill/>
          <a:ln cap="flat" cmpd="sng" w="19050">
            <a:solidFill>
              <a:schemeClr val="accent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Practice!</a:t>
            </a:r>
            <a:endParaRPr b="1">
              <a:latin typeface="Plus Jakarta Sans"/>
              <a:ea typeface="Plus Jakarta Sans"/>
              <a:cs typeface="Plus Jakarta Sans"/>
              <a:sym typeface="Plus Jakarta Sans"/>
            </a:endParaRPr>
          </a:p>
        </p:txBody>
      </p:sp>
      <p:sp>
        <p:nvSpPr>
          <p:cNvPr id="277" name="Google Shape;277;p55"/>
          <p:cNvSpPr txBox="1"/>
          <p:nvPr/>
        </p:nvSpPr>
        <p:spPr>
          <a:xfrm>
            <a:off x="5392650" y="4925375"/>
            <a:ext cx="1884900" cy="1275300"/>
          </a:xfrm>
          <a:prstGeom prst="rect">
            <a:avLst/>
          </a:prstGeom>
          <a:solidFill>
            <a:srgbClr val="EFFEF9"/>
          </a:solidFill>
          <a:ln cap="flat" cmpd="sng" w="9525">
            <a:solidFill>
              <a:schemeClr val="dk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1200">
                <a:solidFill>
                  <a:srgbClr val="000000"/>
                </a:solidFill>
                <a:latin typeface="Plus Jakarta Sans"/>
                <a:ea typeface="Plus Jakarta Sans"/>
                <a:cs typeface="Plus Jakarta Sans"/>
                <a:sym typeface="Plus Jakarta Sans"/>
              </a:rPr>
              <a:t>When </a:t>
            </a:r>
            <a:r>
              <a:rPr lang="en" sz="1200">
                <a:latin typeface="Plus Jakarta Sans"/>
                <a:ea typeface="Plus Jakarta Sans"/>
                <a:cs typeface="Plus Jakarta Sans"/>
                <a:sym typeface="Plus Jakarta Sans"/>
              </a:rPr>
              <a:t>we</a:t>
            </a:r>
            <a:r>
              <a:rPr lang="en" sz="1200">
                <a:solidFill>
                  <a:srgbClr val="000000"/>
                </a:solidFill>
                <a:latin typeface="Plus Jakarta Sans"/>
                <a:ea typeface="Plus Jakarta Sans"/>
                <a:cs typeface="Plus Jakarta Sans"/>
                <a:sym typeface="Plus Jakarta Sans"/>
              </a:rPr>
              <a:t> identify and evaluate multiple </a:t>
            </a:r>
            <a:r>
              <a:rPr lang="en" sz="1200">
                <a:latin typeface="Plus Jakarta Sans"/>
                <a:ea typeface="Plus Jakarta Sans"/>
                <a:cs typeface="Plus Jakarta Sans"/>
                <a:sym typeface="Plus Jakarta Sans"/>
              </a:rPr>
              <a:t>effects</a:t>
            </a:r>
            <a:r>
              <a:rPr lang="en" sz="1200">
                <a:solidFill>
                  <a:srgbClr val="000000"/>
                </a:solidFill>
                <a:latin typeface="Plus Jakarta Sans"/>
                <a:ea typeface="Plus Jakarta Sans"/>
                <a:cs typeface="Plus Jakarta Sans"/>
                <a:sym typeface="Plus Jakarta Sans"/>
              </a:rPr>
              <a:t>, </a:t>
            </a:r>
            <a:r>
              <a:rPr lang="en" sz="1200">
                <a:latin typeface="Plus Jakarta Sans"/>
                <a:ea typeface="Plus Jakarta Sans"/>
                <a:cs typeface="Plus Jakarta Sans"/>
                <a:sym typeface="Plus Jakarta Sans"/>
              </a:rPr>
              <a:t>we</a:t>
            </a:r>
            <a:r>
              <a:rPr lang="en" sz="1200">
                <a:solidFill>
                  <a:srgbClr val="000000"/>
                </a:solidFill>
                <a:latin typeface="Plus Jakarta Sans"/>
                <a:ea typeface="Plus Jakarta Sans"/>
                <a:cs typeface="Plus Jakarta Sans"/>
                <a:sym typeface="Plus Jakarta Sans"/>
              </a:rPr>
              <a:t> </a:t>
            </a:r>
            <a:r>
              <a:rPr lang="en" sz="1200">
                <a:solidFill>
                  <a:srgbClr val="000000"/>
                </a:solidFill>
                <a:latin typeface="Plus Jakarta Sans"/>
                <a:ea typeface="Plus Jakarta Sans"/>
                <a:cs typeface="Plus Jakarta Sans"/>
                <a:sym typeface="Plus Jakarta Sans"/>
              </a:rPr>
              <a:t>uncover</a:t>
            </a:r>
            <a:r>
              <a:rPr lang="en" sz="1200">
                <a:solidFill>
                  <a:srgbClr val="000000"/>
                </a:solidFill>
                <a:latin typeface="Plus Jakarta Sans"/>
                <a:ea typeface="Plus Jakarta Sans"/>
                <a:cs typeface="Plus Jakarta Sans"/>
                <a:sym typeface="Plus Jakarta Sans"/>
              </a:rPr>
              <a:t> the </a:t>
            </a:r>
            <a:r>
              <a:rPr i="1" lang="en" sz="1200">
                <a:solidFill>
                  <a:srgbClr val="000000"/>
                </a:solidFill>
                <a:latin typeface="Plus Jakarta Sans"/>
                <a:ea typeface="Plus Jakarta Sans"/>
                <a:cs typeface="Plus Jakarta Sans"/>
                <a:sym typeface="Plus Jakarta Sans"/>
              </a:rPr>
              <a:t>complexity</a:t>
            </a:r>
            <a:r>
              <a:rPr lang="en" sz="1200">
                <a:solidFill>
                  <a:srgbClr val="000000"/>
                </a:solidFill>
                <a:latin typeface="Plus Jakarta Sans"/>
                <a:ea typeface="Plus Jakarta Sans"/>
                <a:cs typeface="Plus Jakarta Sans"/>
                <a:sym typeface="Plus Jakarta Sans"/>
              </a:rPr>
              <a:t> of the past.</a:t>
            </a:r>
            <a:endParaRPr sz="1700">
              <a:latin typeface="Plus Jakarta Sans"/>
              <a:ea typeface="Plus Jakarta Sans"/>
              <a:cs typeface="Plus Jakarta Sans"/>
              <a:sym typeface="Plus Jakarta Sans"/>
            </a:endParaRPr>
          </a:p>
        </p:txBody>
      </p:sp>
      <p:cxnSp>
        <p:nvCxnSpPr>
          <p:cNvPr id="289" name="Google Shape;289;p55"/>
          <p:cNvCxnSpPr>
            <a:stCxn id="290" idx="3"/>
            <a:endCxn id="280" idx="1"/>
          </p:cNvCxnSpPr>
          <p:nvPr/>
        </p:nvCxnSpPr>
        <p:spPr>
          <a:xfrm>
            <a:off x="2184150" y="4829963"/>
            <a:ext cx="583800" cy="0"/>
          </a:xfrm>
          <a:prstGeom prst="straightConnector1">
            <a:avLst/>
          </a:prstGeom>
          <a:noFill/>
          <a:ln cap="flat" cmpd="sng" w="19050">
            <a:solidFill>
              <a:schemeClr val="dk1"/>
            </a:solidFill>
            <a:prstDash val="solid"/>
            <a:round/>
            <a:headEnd len="med" w="med" type="none"/>
            <a:tailEnd len="med" w="med" type="triangle"/>
          </a:ln>
        </p:spPr>
      </p:cxnSp>
      <p:sp>
        <p:nvSpPr>
          <p:cNvPr id="279" name="Google Shape;279;p55"/>
          <p:cNvSpPr txBox="1"/>
          <p:nvPr/>
        </p:nvSpPr>
        <p:spPr>
          <a:xfrm>
            <a:off x="5392650" y="3435925"/>
            <a:ext cx="1884900" cy="12753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To better understand an event it is always helpful to identify smaller </a:t>
            </a:r>
            <a:r>
              <a:rPr lang="en" sz="1200">
                <a:latin typeface="Inter"/>
                <a:ea typeface="Inter"/>
                <a:cs typeface="Inter"/>
                <a:sym typeface="Inter"/>
              </a:rPr>
              <a:t>effects</a:t>
            </a:r>
            <a:r>
              <a:rPr lang="en" sz="1200">
                <a:solidFill>
                  <a:srgbClr val="000000"/>
                </a:solidFill>
                <a:latin typeface="Inter"/>
                <a:ea typeface="Inter"/>
                <a:cs typeface="Inter"/>
                <a:sym typeface="Inter"/>
              </a:rPr>
              <a:t> </a:t>
            </a:r>
            <a:r>
              <a:rPr lang="en" sz="1200">
                <a:latin typeface="Inter"/>
                <a:ea typeface="Inter"/>
                <a:cs typeface="Inter"/>
                <a:sym typeface="Inter"/>
              </a:rPr>
              <a:t>of</a:t>
            </a:r>
            <a:r>
              <a:rPr lang="en" sz="1200">
                <a:solidFill>
                  <a:srgbClr val="000000"/>
                </a:solidFill>
                <a:latin typeface="Inter"/>
                <a:ea typeface="Inter"/>
                <a:cs typeface="Inter"/>
                <a:sym typeface="Inter"/>
              </a:rPr>
              <a:t> it.</a:t>
            </a:r>
            <a:endParaRPr sz="1200">
              <a:latin typeface="Inter"/>
              <a:ea typeface="Inter"/>
              <a:cs typeface="Inter"/>
              <a:sym typeface="Inter"/>
            </a:endParaRPr>
          </a:p>
        </p:txBody>
      </p:sp>
      <p:sp>
        <p:nvSpPr>
          <p:cNvPr id="291" name="Google Shape;291;p55"/>
          <p:cNvSpPr txBox="1"/>
          <p:nvPr/>
        </p:nvSpPr>
        <p:spPr>
          <a:xfrm>
            <a:off x="5392650" y="2697275"/>
            <a:ext cx="1884900" cy="5505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None/>
            </a:pPr>
            <a:r>
              <a:rPr b="1" lang="en">
                <a:latin typeface="Inter"/>
                <a:ea typeface="Inter"/>
                <a:cs typeface="Inter"/>
                <a:sym typeface="Inter"/>
              </a:rPr>
              <a:t>Secondary Effects</a:t>
            </a:r>
            <a:endParaRPr b="1">
              <a:latin typeface="Inter"/>
              <a:ea typeface="Inter"/>
              <a:cs typeface="Inter"/>
              <a:sym typeface="Inter"/>
            </a:endParaRPr>
          </a:p>
        </p:txBody>
      </p:sp>
      <p:sp>
        <p:nvSpPr>
          <p:cNvPr id="292" name="Google Shape;292;p55"/>
          <p:cNvSpPr txBox="1"/>
          <p:nvPr/>
        </p:nvSpPr>
        <p:spPr>
          <a:xfrm>
            <a:off x="635250" y="2697275"/>
            <a:ext cx="2040900" cy="4311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300">
                <a:latin typeface="Inter"/>
                <a:ea typeface="Inter"/>
                <a:cs typeface="Inter"/>
                <a:sym typeface="Inter"/>
              </a:rPr>
              <a:t>What is the impact?</a:t>
            </a:r>
            <a:endParaRPr sz="1300">
              <a:latin typeface="Inter"/>
              <a:ea typeface="Inter"/>
              <a:cs typeface="Inter"/>
              <a:sym typeface="Inter"/>
            </a:endParaRPr>
          </a:p>
        </p:txBody>
      </p:sp>
      <p:pic>
        <p:nvPicPr>
          <p:cNvPr id="293" name="Google Shape;293;p55"/>
          <p:cNvPicPr preferRelativeResize="0"/>
          <p:nvPr/>
        </p:nvPicPr>
        <p:blipFill>
          <a:blip r:embed="rId5">
            <a:alphaModFix/>
          </a:blip>
          <a:stretch>
            <a:fillRect/>
          </a:stretch>
        </p:blipFill>
        <p:spPr>
          <a:xfrm>
            <a:off x="469050" y="1434987"/>
            <a:ext cx="1056525" cy="1056525"/>
          </a:xfrm>
          <a:prstGeom prst="rect">
            <a:avLst/>
          </a:prstGeom>
          <a:noFill/>
          <a:ln>
            <a:noFill/>
          </a:ln>
        </p:spPr>
      </p:pic>
      <p:sp>
        <p:nvSpPr>
          <p:cNvPr id="290" name="Google Shape;290;p55"/>
          <p:cNvSpPr txBox="1"/>
          <p:nvPr/>
        </p:nvSpPr>
        <p:spPr>
          <a:xfrm>
            <a:off x="562650" y="3969263"/>
            <a:ext cx="1621500" cy="1721400"/>
          </a:xfrm>
          <a:prstGeom prst="rect">
            <a:avLst/>
          </a:prstGeom>
          <a:solidFill>
            <a:schemeClr val="lt1"/>
          </a:solidFill>
          <a:ln cap="flat" cmpd="sng" w="9525">
            <a:solidFill>
              <a:schemeClr val="dk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sz="1700">
                <a:solidFill>
                  <a:schemeClr val="dk1"/>
                </a:solidFill>
                <a:latin typeface="Inter"/>
                <a:ea typeface="Inter"/>
                <a:cs typeface="Inter"/>
                <a:sym typeface="Inter"/>
              </a:rPr>
              <a:t>Historical Event</a:t>
            </a:r>
            <a:endParaRPr b="1" sz="1500">
              <a:solidFill>
                <a:schemeClr val="dk1"/>
              </a:solidFill>
              <a:latin typeface="Inter"/>
              <a:ea typeface="Inter"/>
              <a:cs typeface="Inter"/>
              <a:sym typeface="Inter"/>
            </a:endParaRPr>
          </a:p>
        </p:txBody>
      </p:sp>
      <p:sp>
        <p:nvSpPr>
          <p:cNvPr id="294" name="Google Shape;294;p55"/>
          <p:cNvSpPr txBox="1"/>
          <p:nvPr/>
        </p:nvSpPr>
        <p:spPr>
          <a:xfrm>
            <a:off x="330000" y="1002288"/>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98" name="Shape 298"/>
        <p:cNvGrpSpPr/>
        <p:nvPr/>
      </p:nvGrpSpPr>
      <p:grpSpPr>
        <a:xfrm>
          <a:off x="0" y="0"/>
          <a:ext cx="0" cy="0"/>
          <a:chOff x="0" y="0"/>
          <a:chExt cx="0" cy="0"/>
        </a:xfrm>
      </p:grpSpPr>
      <p:sp>
        <p:nvSpPr>
          <p:cNvPr id="299" name="Google Shape;299;p56"/>
          <p:cNvSpPr txBox="1"/>
          <p:nvPr/>
        </p:nvSpPr>
        <p:spPr>
          <a:xfrm>
            <a:off x="469041" y="95414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Clr>
                <a:schemeClr val="dk1"/>
              </a:buClr>
              <a:buSzPts val="1100"/>
              <a:buFont typeface="Arial"/>
              <a:buNone/>
            </a:pPr>
            <a:r>
              <a:rPr lang="en" sz="1300">
                <a:solidFill>
                  <a:schemeClr val="dk1"/>
                </a:solidFill>
                <a:latin typeface="Inter SemiBold"/>
                <a:ea typeface="Inter SemiBold"/>
                <a:cs typeface="Inter SemiBold"/>
                <a:sym typeface="Inter SemiBold"/>
              </a:rPr>
              <a:t>Historical Thinking Skill:</a:t>
            </a:r>
            <a:r>
              <a:rPr lang="en" sz="1300">
                <a:solidFill>
                  <a:schemeClr val="dk1"/>
                </a:solidFill>
                <a:latin typeface="Inter"/>
                <a:ea typeface="Inter"/>
                <a:cs typeface="Inter"/>
                <a:sym typeface="Inter"/>
              </a:rPr>
              <a:t> Causation</a:t>
            </a:r>
            <a:endParaRPr sz="1300">
              <a:latin typeface="Inter"/>
              <a:ea typeface="Inter"/>
              <a:cs typeface="Inter"/>
              <a:sym typeface="Inter"/>
            </a:endParaRPr>
          </a:p>
        </p:txBody>
      </p:sp>
      <p:sp>
        <p:nvSpPr>
          <p:cNvPr id="300" name="Google Shape;300;p5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“The Mines of Potosi” (Exemplar)</a:t>
            </a:r>
            <a:endParaRPr sz="22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301" name="Google Shape;301;p56"/>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302" name="Google Shape;302;p56"/>
          <p:cNvGraphicFramePr/>
          <p:nvPr/>
        </p:nvGraphicFramePr>
        <p:xfrm>
          <a:off x="469041" y="1095235"/>
          <a:ext cx="3000000" cy="3000000"/>
        </p:xfrm>
        <a:graphic>
          <a:graphicData uri="http://schemas.openxmlformats.org/drawingml/2006/table">
            <a:tbl>
              <a:tblPr>
                <a:noFill/>
                <a:tableStyleId>{2CA2F58C-E747-484C-A1AF-E65ECDA06B0E}</a:tableStyleId>
              </a:tblPr>
              <a:tblGrid>
                <a:gridCol w="5022625"/>
                <a:gridCol w="1811675"/>
              </a:tblGrid>
              <a:tr h="299750">
                <a:tc gridSpan="2">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solidFill>
                            <a:schemeClr val="dk1"/>
                          </a:solidFill>
                          <a:latin typeface="Halant"/>
                          <a:ea typeface="Halant"/>
                          <a:cs typeface="Halant"/>
                          <a:sym typeface="Halant"/>
                        </a:rPr>
                        <a:t>Fray Domingo de Santa Tomás, “The Mines of Potosi: The Miserable Condition of the Indian Miners,” 1550.</a:t>
                      </a:r>
                      <a:endParaRPr sz="1200">
                        <a:latin typeface="Halant"/>
                        <a:ea typeface="Halant"/>
                        <a:cs typeface="Halant"/>
                        <a:sym typeface="Halant"/>
                      </a:endParaRPr>
                    </a:p>
                    <a:p>
                      <a:pPr indent="0" lvl="0" marL="0" rtl="0" algn="l">
                        <a:spcBef>
                          <a:spcPts val="0"/>
                        </a:spcBef>
                        <a:spcAft>
                          <a:spcPts val="0"/>
                        </a:spcAft>
                        <a:buNone/>
                      </a:pPr>
                      <a:r>
                        <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Note: Fray Domingo de Santo Tomás, was a Spanish Dominican missionary, bishop, and grammarian in the Viceroyalty of Peru.</a:t>
                      </a:r>
                      <a:endParaRPr sz="12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350050">
                <a:tc>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It must have been about four years during which this land was about to be lost that there was discovered a mouth of hell, into which have entered, as I say within that time, a great quantity of people, which by the greed of the Spaniards they sacrifice to their god, and these are some silver mines that they call Potosi. And so that your highness may understand that it truly is a mouth of hell that, in order to swallow up souls God permitted to be discovered in this land, I will here paint something of it. It is a hill in an extremely cold wasteland, around which for six leagues in all directions not a single plant grows that can sustain beasts, nor is there firewood to cook food. Indians bring these things on their backs or on llamas, those who have them, and the same is true for all that is necessary for the sustenance of the Spaniards and Indians who reside and remain there. The closest source for these things is 12, 15, or 30 leagues away, and the farthest is Collao, a hundred leagues away. A bushel of wheat commonly costs 30 castellanos [gold pesos] in that place, and most often more; the bushel of maize, which is the food of the Indians, from 15 to 20 castellanos; the bushel of other foods of theirs called chuño and potatoes, which are roots of plants, at 12 or 15 castellanos. They take the ore from that mountain I mentioned with all the labor one could imagine could be taken out of them, both because it is a great task to remove the ore from so deep among so many rocks and with such danger of frequent mine collapses, as well as what happens to them from the cold and distemper [destemple] of the land. The charcoal to smelt it [the ore] they bring from six leagues away and more. The firewood with which to warm themselves and to cook their food from the same distance to the fame of this hill and its richness from 200 leagues and more, from here 250, from there 230. From 180 leagues away they send the poor Indians by the force of each allotment [repartimiento] according to its rules. From one allotment fifty, from another sixty, from another 100, from another 200, and so on in greater numbers. However contrary to reason and the laws of free persons this may be, anyone who knows what freedom is ignores it, because sending off souls by force is either the condition of slaves or of condemned men to such a great penalty for grave crimes, and not the law of the free which your highness in his provisions and ordinances claims these poor folk to be.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Why does the author refer to the mines as a “mouth of hell”?</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Because they are places of immense suffering and death for the Indigenous people.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B. </a:t>
                      </a:r>
                      <a:r>
                        <a:rPr lang="en" sz="1200">
                          <a:solidFill>
                            <a:schemeClr val="dk1"/>
                          </a:solidFill>
                          <a:latin typeface="Inter"/>
                          <a:ea typeface="Inter"/>
                          <a:cs typeface="Inter"/>
                          <a:sym typeface="Inter"/>
                        </a:rPr>
                        <a:t>What challenges do workers face?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Extreme cold, lack of food and resources nearby, and the dangerous task of mining ore from deep within the mountain, risking frequent collapses.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C. </a:t>
                      </a:r>
                      <a:r>
                        <a:rPr lang="en" sz="1200">
                          <a:solidFill>
                            <a:schemeClr val="dk1"/>
                          </a:solidFill>
                          <a:latin typeface="Inter"/>
                          <a:ea typeface="Inter"/>
                          <a:cs typeface="Inter"/>
                          <a:sym typeface="Inter"/>
                        </a:rPr>
                        <a:t>How does the author critique the forced labor system?</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He condemns it as contrary to reason and the laws of free persons. He compares the treatment of workers to that of slaves or criminals, pointing out that such exploitation is inconsistent with the principles of freedom claimed in royal provisions and ordinances.</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06" name="Shape 306"/>
        <p:cNvGrpSpPr/>
        <p:nvPr/>
      </p:nvGrpSpPr>
      <p:grpSpPr>
        <a:xfrm>
          <a:off x="0" y="0"/>
          <a:ext cx="0" cy="0"/>
          <a:chOff x="0" y="0"/>
          <a:chExt cx="0" cy="0"/>
        </a:xfrm>
      </p:grpSpPr>
      <p:sp>
        <p:nvSpPr>
          <p:cNvPr id="307" name="Google Shape;307;p57"/>
          <p:cNvSpPr txBox="1"/>
          <p:nvPr/>
        </p:nvSpPr>
        <p:spPr>
          <a:xfrm>
            <a:off x="5454675" y="182119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rPr b="1" lang="en" sz="1200">
                <a:solidFill>
                  <a:srgbClr val="E95C3D"/>
                </a:solidFill>
              </a:rPr>
              <a:t>Displacement from Communities:</a:t>
            </a:r>
            <a:endParaRPr b="1" sz="1200">
              <a:solidFill>
                <a:srgbClr val="E95C3D"/>
              </a:solidFill>
            </a:endParaRPr>
          </a:p>
          <a:p>
            <a:pPr indent="0" lvl="0" marL="0" rtl="0" algn="l">
              <a:spcBef>
                <a:spcPts val="0"/>
              </a:spcBef>
              <a:spcAft>
                <a:spcPts val="0"/>
              </a:spcAft>
              <a:buNone/>
            </a:pPr>
            <a:r>
              <a:t/>
            </a:r>
            <a:endParaRPr b="1" sz="1200">
              <a:solidFill>
                <a:srgbClr val="E95C3D"/>
              </a:solidFill>
            </a:endParaRPr>
          </a:p>
          <a:p>
            <a:pPr indent="0" lvl="0" marL="0" rtl="0" algn="l">
              <a:spcBef>
                <a:spcPts val="0"/>
              </a:spcBef>
              <a:spcAft>
                <a:spcPts val="0"/>
              </a:spcAft>
              <a:buNone/>
            </a:pPr>
            <a:r>
              <a:rPr b="1" lang="en" sz="1200">
                <a:solidFill>
                  <a:srgbClr val="E95C3D"/>
                </a:solidFill>
              </a:rPr>
              <a:t>Indigenous men were drafted into labor through the mita system, which required villages to send a portion of their population to the mines. This disrupted family structures, local economies, and traditional ways of life.</a:t>
            </a:r>
            <a:endParaRPr b="1" sz="1200">
              <a:solidFill>
                <a:srgbClr val="E95C3D"/>
              </a:solidFill>
            </a:endParaRPr>
          </a:p>
        </p:txBody>
      </p:sp>
      <p:cxnSp>
        <p:nvCxnSpPr>
          <p:cNvPr id="308" name="Google Shape;308;p57"/>
          <p:cNvCxnSpPr>
            <a:stCxn id="309" idx="3"/>
            <a:endCxn id="310" idx="1"/>
          </p:cNvCxnSpPr>
          <p:nvPr/>
        </p:nvCxnSpPr>
        <p:spPr>
          <a:xfrm flipH="1" rot="10800000">
            <a:off x="2494327" y="3295783"/>
            <a:ext cx="2951700" cy="2641500"/>
          </a:xfrm>
          <a:prstGeom prst="straightConnector1">
            <a:avLst/>
          </a:prstGeom>
          <a:noFill/>
          <a:ln cap="flat" cmpd="sng" w="9525">
            <a:solidFill>
              <a:srgbClr val="595959"/>
            </a:solidFill>
            <a:prstDash val="solid"/>
            <a:round/>
            <a:headEnd len="med" w="med" type="none"/>
            <a:tailEnd len="med" w="med" type="triangle"/>
          </a:ln>
        </p:spPr>
      </p:cxnSp>
      <p:cxnSp>
        <p:nvCxnSpPr>
          <p:cNvPr id="311" name="Google Shape;311;p57"/>
          <p:cNvCxnSpPr>
            <a:stCxn id="309" idx="3"/>
            <a:endCxn id="312" idx="1"/>
          </p:cNvCxnSpPr>
          <p:nvPr/>
        </p:nvCxnSpPr>
        <p:spPr>
          <a:xfrm>
            <a:off x="2494327" y="5937283"/>
            <a:ext cx="2951700" cy="1388700"/>
          </a:xfrm>
          <a:prstGeom prst="straightConnector1">
            <a:avLst/>
          </a:prstGeom>
          <a:noFill/>
          <a:ln cap="flat" cmpd="sng" w="9525">
            <a:solidFill>
              <a:srgbClr val="595959"/>
            </a:solidFill>
            <a:prstDash val="solid"/>
            <a:round/>
            <a:headEnd len="med" w="med" type="none"/>
            <a:tailEnd len="med" w="med" type="triangle"/>
          </a:ln>
        </p:spPr>
      </p:cxnSp>
      <p:sp>
        <p:nvSpPr>
          <p:cNvPr id="313" name="Google Shape;313;p57"/>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endParaRPr sz="2500">
              <a:solidFill>
                <a:schemeClr val="dk1"/>
              </a:solidFill>
              <a:latin typeface="Plus Jakarta Sans"/>
              <a:ea typeface="Plus Jakarta Sans"/>
              <a:cs typeface="Plus Jakarta Sans"/>
              <a:sym typeface="Plus Jakarta Sans"/>
            </a:endParaRPr>
          </a:p>
        </p:txBody>
      </p:sp>
      <p:sp>
        <p:nvSpPr>
          <p:cNvPr id="314" name="Google Shape;314;p5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315" name="Google Shape;315;p5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16" name="Google Shape;316;p5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17" name="Google Shape;317;p57"/>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318" name="Google Shape;318;p57"/>
          <p:cNvSpPr txBox="1"/>
          <p:nvPr/>
        </p:nvSpPr>
        <p:spPr>
          <a:xfrm>
            <a:off x="3125020" y="1821202"/>
            <a:ext cx="1816800" cy="71613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rPr lang="en" sz="1800">
                <a:latin typeface="Inter"/>
                <a:ea typeface="Inter"/>
                <a:cs typeface="Inter"/>
                <a:sym typeface="Inter"/>
              </a:rPr>
              <a:t>Rationale:</a:t>
            </a:r>
            <a:endParaRPr sz="18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physical toll of coerced labor in the Potosí mines was immense. Workers faced brutal conditions, including extreme cold, lack of adequate nutrition, and exposure to hazardous materials like mercury during the silver refining process. The excerpt describes "near-total darkness," frequent mine collapses, and heavy physical labor, all of which led to high mortality rates and long-term health effects.</a:t>
            </a:r>
            <a:endParaRPr b="1" sz="1200">
              <a:solidFill>
                <a:srgbClr val="E95C3D"/>
              </a:solidFill>
              <a:latin typeface="Inter"/>
              <a:ea typeface="Inter"/>
              <a:cs typeface="Inter"/>
              <a:sym typeface="Inter"/>
            </a:endParaRPr>
          </a:p>
          <a:p>
            <a:pPr indent="0" lvl="0" marL="0" rtl="0" algn="ctr">
              <a:spcBef>
                <a:spcPts val="0"/>
              </a:spcBef>
              <a:spcAft>
                <a:spcPts val="0"/>
              </a:spcAft>
              <a:buNone/>
            </a:pPr>
            <a:r>
              <a:t/>
            </a:r>
            <a:endParaRPr sz="1800">
              <a:latin typeface="Inter"/>
              <a:ea typeface="Inter"/>
              <a:cs typeface="Inter"/>
              <a:sym typeface="Inter"/>
            </a:endParaRPr>
          </a:p>
        </p:txBody>
      </p:sp>
      <p:sp>
        <p:nvSpPr>
          <p:cNvPr id="309" name="Google Shape;309;p57"/>
          <p:cNvSpPr txBox="1"/>
          <p:nvPr/>
        </p:nvSpPr>
        <p:spPr>
          <a:xfrm>
            <a:off x="748027" y="3662083"/>
            <a:ext cx="1746300" cy="4550400"/>
          </a:xfrm>
          <a:prstGeom prst="rect">
            <a:avLst/>
          </a:prstGeom>
          <a:noFill/>
          <a:ln cap="flat" cmpd="sng" w="19050">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rgbClr val="000000"/>
              </a:buClr>
              <a:buSzPts val="1200"/>
              <a:buFont typeface="Arial"/>
              <a:buNone/>
            </a:pPr>
            <a:r>
              <a:rPr b="1" lang="en" sz="1500">
                <a:solidFill>
                  <a:srgbClr val="000000"/>
                </a:solidFill>
                <a:latin typeface="Inter"/>
                <a:ea typeface="Inter"/>
                <a:cs typeface="Inter"/>
                <a:sym typeface="Inter"/>
              </a:rPr>
              <a:t>Historical Event</a:t>
            </a:r>
            <a:endParaRPr b="1" sz="1500">
              <a:solidFill>
                <a:srgbClr val="000000"/>
              </a:solidFill>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rPr b="1" lang="en" sz="1500">
                <a:latin typeface="Inter"/>
                <a:ea typeface="Inter"/>
                <a:cs typeface="Inter"/>
                <a:sym typeface="Inter"/>
              </a:rPr>
              <a:t>Spanish Coerced Labor of Indigenous Populations</a:t>
            </a:r>
            <a:r>
              <a:rPr b="1" lang="en" sz="1500">
                <a:solidFill>
                  <a:srgbClr val="000000"/>
                </a:solidFill>
                <a:latin typeface="Inter"/>
                <a:ea typeface="Inter"/>
                <a:cs typeface="Inter"/>
                <a:sym typeface="Inter"/>
              </a:rPr>
              <a:t> </a:t>
            </a:r>
            <a:endParaRPr b="1" sz="1500">
              <a:latin typeface="Inter"/>
              <a:ea typeface="Inter"/>
              <a:cs typeface="Inter"/>
              <a:sym typeface="Inter"/>
            </a:endParaRPr>
          </a:p>
        </p:txBody>
      </p:sp>
      <p:sp>
        <p:nvSpPr>
          <p:cNvPr id="319" name="Google Shape;319;p57"/>
          <p:cNvSpPr txBox="1"/>
          <p:nvPr/>
        </p:nvSpPr>
        <p:spPr>
          <a:xfrm>
            <a:off x="3430815" y="2039155"/>
            <a:ext cx="1205400" cy="1666200"/>
          </a:xfrm>
          <a:prstGeom prst="rect">
            <a:avLst/>
          </a:prstGeom>
          <a:solidFill>
            <a:srgbClr val="FFFFFF"/>
          </a:solid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Primary Effect:</a:t>
            </a:r>
            <a:endParaRPr b="1" sz="1500">
              <a:latin typeface="Inter"/>
              <a:ea typeface="Inter"/>
              <a:cs typeface="Inter"/>
              <a:sym typeface="Inter"/>
            </a:endParaRPr>
          </a:p>
          <a:p>
            <a:pPr indent="0" lvl="0" marL="0" rtl="0" algn="ctr">
              <a:spcBef>
                <a:spcPts val="0"/>
              </a:spcBef>
              <a:spcAft>
                <a:spcPts val="0"/>
              </a:spcAft>
              <a:buNone/>
            </a:pPr>
            <a:r>
              <a:t/>
            </a:r>
            <a:endParaRPr b="1" sz="1500">
              <a:latin typeface="Inter"/>
              <a:ea typeface="Inter"/>
              <a:cs typeface="Inter"/>
              <a:sym typeface="Inter"/>
            </a:endParaRPr>
          </a:p>
          <a:p>
            <a:pPr indent="0" lvl="0" marL="0" rtl="0" algn="ctr">
              <a:spcBef>
                <a:spcPts val="0"/>
              </a:spcBef>
              <a:spcAft>
                <a:spcPts val="0"/>
              </a:spcAft>
              <a:buNone/>
            </a:pPr>
            <a:r>
              <a:rPr b="1" lang="en" sz="1500">
                <a:solidFill>
                  <a:srgbClr val="E95C3D"/>
                </a:solidFill>
                <a:latin typeface="Inter"/>
                <a:ea typeface="Inter"/>
                <a:cs typeface="Inter"/>
                <a:sym typeface="Inter"/>
              </a:rPr>
              <a:t>Physical Suffering</a:t>
            </a:r>
            <a:endParaRPr b="1" sz="1500">
              <a:solidFill>
                <a:srgbClr val="E95C3D"/>
              </a:solidFill>
              <a:latin typeface="Inter"/>
              <a:ea typeface="Inter"/>
              <a:cs typeface="Inter"/>
              <a:sym typeface="Inter"/>
            </a:endParaRPr>
          </a:p>
        </p:txBody>
      </p:sp>
      <p:sp>
        <p:nvSpPr>
          <p:cNvPr id="320" name="Google Shape;320;p57"/>
          <p:cNvSpPr txBox="1"/>
          <p:nvPr/>
        </p:nvSpPr>
        <p:spPr>
          <a:xfrm>
            <a:off x="5589786" y="1186654"/>
            <a:ext cx="1476000" cy="636000"/>
          </a:xfrm>
          <a:prstGeom prst="rect">
            <a:avLst/>
          </a:prstGeom>
          <a:noFill/>
          <a:ln>
            <a:noFill/>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Secondary Effects:</a:t>
            </a:r>
            <a:endParaRPr b="1" sz="1500">
              <a:latin typeface="Inter"/>
              <a:ea typeface="Inter"/>
              <a:cs typeface="Inter"/>
              <a:sym typeface="Inter"/>
            </a:endParaRPr>
          </a:p>
        </p:txBody>
      </p:sp>
      <p:cxnSp>
        <p:nvCxnSpPr>
          <p:cNvPr id="321" name="Google Shape;321;p57"/>
          <p:cNvCxnSpPr/>
          <p:nvPr/>
        </p:nvCxnSpPr>
        <p:spPr>
          <a:xfrm flipH="1" rot="10800000">
            <a:off x="2493337" y="4432068"/>
            <a:ext cx="634200" cy="4200"/>
          </a:xfrm>
          <a:prstGeom prst="straightConnector1">
            <a:avLst/>
          </a:prstGeom>
          <a:noFill/>
          <a:ln cap="flat" cmpd="sng" w="19050">
            <a:solidFill>
              <a:srgbClr val="000000"/>
            </a:solidFill>
            <a:prstDash val="solid"/>
            <a:round/>
            <a:headEnd len="med" w="med" type="none"/>
            <a:tailEnd len="med" w="med" type="triangle"/>
          </a:ln>
        </p:spPr>
      </p:cxnSp>
      <p:cxnSp>
        <p:nvCxnSpPr>
          <p:cNvPr id="322" name="Google Shape;322;p57"/>
          <p:cNvCxnSpPr/>
          <p:nvPr/>
        </p:nvCxnSpPr>
        <p:spPr>
          <a:xfrm flipH="1" rot="10800000">
            <a:off x="2494294" y="7560380"/>
            <a:ext cx="618000" cy="8400"/>
          </a:xfrm>
          <a:prstGeom prst="straightConnector1">
            <a:avLst/>
          </a:prstGeom>
          <a:noFill/>
          <a:ln cap="flat" cmpd="sng" w="19050">
            <a:solidFill>
              <a:srgbClr val="000000"/>
            </a:solidFill>
            <a:prstDash val="solid"/>
            <a:round/>
            <a:headEnd len="med" w="med" type="none"/>
            <a:tailEnd len="med" w="med" type="triangle"/>
          </a:ln>
        </p:spPr>
      </p:cxnSp>
      <p:sp>
        <p:nvSpPr>
          <p:cNvPr id="312" name="Google Shape;312;p57"/>
          <p:cNvSpPr txBox="1"/>
          <p:nvPr/>
        </p:nvSpPr>
        <p:spPr>
          <a:xfrm>
            <a:off x="5445975" y="567144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rPr b="1" lang="en" sz="1200">
                <a:solidFill>
                  <a:srgbClr val="E95C3D"/>
                </a:solidFill>
              </a:rPr>
              <a:t>Contribution to Colonial Economies</a:t>
            </a:r>
            <a:endParaRPr b="1" sz="1200">
              <a:solidFill>
                <a:srgbClr val="E95C3D"/>
              </a:solidFill>
            </a:endParaRPr>
          </a:p>
          <a:p>
            <a:pPr indent="0" lvl="0" marL="0" rtl="0" algn="l">
              <a:spcBef>
                <a:spcPts val="0"/>
              </a:spcBef>
              <a:spcAft>
                <a:spcPts val="0"/>
              </a:spcAft>
              <a:buNone/>
            </a:pPr>
            <a:r>
              <a:t/>
            </a:r>
            <a:endParaRPr b="1" sz="1200">
              <a:solidFill>
                <a:srgbClr val="E95C3D"/>
              </a:solidFill>
            </a:endParaRPr>
          </a:p>
          <a:p>
            <a:pPr indent="0" lvl="0" marL="0" rtl="0" algn="l">
              <a:spcBef>
                <a:spcPts val="0"/>
              </a:spcBef>
              <a:spcAft>
                <a:spcPts val="0"/>
              </a:spcAft>
              <a:buNone/>
            </a:pPr>
            <a:r>
              <a:rPr b="1" lang="en" sz="1200">
                <a:solidFill>
                  <a:srgbClr val="E95C3D"/>
                </a:solidFill>
              </a:rPr>
              <a:t>The labor of Indigenous workers was central to the economic success of the Spanish Empire. The vast amounts of silver extracted from Potosí fueled global trade and economic growth. </a:t>
            </a:r>
            <a:endParaRPr b="1" sz="1200">
              <a:solidFill>
                <a:srgbClr val="E95C3D"/>
              </a:solidFill>
            </a:endParaRPr>
          </a:p>
        </p:txBody>
      </p:sp>
      <p:sp>
        <p:nvSpPr>
          <p:cNvPr id="323" name="Google Shape;323;p57"/>
          <p:cNvSpPr txBox="1"/>
          <p:nvPr/>
        </p:nvSpPr>
        <p:spPr>
          <a:xfrm>
            <a:off x="453700" y="1815500"/>
            <a:ext cx="2552700" cy="13920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200">
                <a:latin typeface="Plus Jakarta Sans"/>
                <a:ea typeface="Plus Jakarta Sans"/>
                <a:cs typeface="Plus Jakarta Sans"/>
                <a:sym typeface="Plus Jakarta Sans"/>
              </a:rPr>
              <a:t>Directions</a:t>
            </a:r>
            <a:r>
              <a:rPr b="1" lang="en" sz="1200">
                <a:latin typeface="Plus Jakarta Sans"/>
                <a:ea typeface="Plus Jakarta Sans"/>
                <a:cs typeface="Plus Jakarta Sans"/>
                <a:sym typeface="Plus Jakarta Sans"/>
              </a:rPr>
              <a:t>:</a:t>
            </a:r>
            <a:r>
              <a:rPr i="1" lang="en" sz="1200">
                <a:latin typeface="Plus Jakarta Sans"/>
                <a:ea typeface="Plus Jakarta Sans"/>
                <a:cs typeface="Plus Jakarta Sans"/>
                <a:sym typeface="Plus Jakarta Sans"/>
              </a:rPr>
              <a:t> Label each effect. If possible, rank the secondary effects in order of importance (most important on top). Be sure to explain why you believe the primary effect is the most important.</a:t>
            </a:r>
            <a:endParaRPr i="1" sz="1200">
              <a:latin typeface="Plus Jakarta Sans"/>
              <a:ea typeface="Plus Jakarta Sans"/>
              <a:cs typeface="Plus Jakarta Sans"/>
              <a:sym typeface="Plus Jakarta Sans"/>
            </a:endParaRPr>
          </a:p>
        </p:txBody>
      </p:sp>
      <p:pic>
        <p:nvPicPr>
          <p:cNvPr id="324" name="Google Shape;324;p57"/>
          <p:cNvPicPr preferRelativeResize="0"/>
          <p:nvPr/>
        </p:nvPicPr>
        <p:blipFill>
          <a:blip r:embed="rId5">
            <a:alphaModFix/>
          </a:blip>
          <a:stretch>
            <a:fillRect/>
          </a:stretch>
        </p:blipFill>
        <p:spPr>
          <a:xfrm>
            <a:off x="453701" y="992626"/>
            <a:ext cx="822875" cy="8228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